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8288000" cy="10287000"/>
  <p:notesSz cx="6858000" cy="9144000"/>
  <p:embeddedFontLst>
    <p:embeddedFont>
      <p:font typeface="Arimo Bold" charset="1" panose="020B0704020202020204"/>
      <p:regular r:id="rId44"/>
    </p:embeddedFont>
    <p:embeddedFont>
      <p:font typeface="Arimo" charset="1" panose="020B0604020202020204"/>
      <p:regular r:id="rId45"/>
    </p:embeddedFont>
    <p:embeddedFont>
      <p:font typeface="Canva Sans Bold" charset="1" panose="020B0803030501040103"/>
      <p:regular r:id="rId46"/>
    </p:embeddedFont>
    <p:embeddedFont>
      <p:font typeface="Canva Sans" charset="1" panose="020B0503030501040103"/>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https://carecompanionagent.web.app" TargetMode="External" Type="http://schemas.openxmlformats.org/officeDocument/2006/relationships/hyperlink"/></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 Id="rId4" Target="../media/image6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38100" y="2713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DFDFD">
                <a:alpha val="90196"/>
              </a:srgbClr>
            </a:solidFill>
          </p:spPr>
        </p:sp>
      </p:grpSp>
      <p:sp>
        <p:nvSpPr>
          <p:cNvPr name="Freeform 4" id="4"/>
          <p:cNvSpPr/>
          <p:nvPr/>
        </p:nvSpPr>
        <p:spPr>
          <a:xfrm flipH="false" flipV="false" rot="0">
            <a:off x="-151157" y="5170630"/>
            <a:ext cx="9295157" cy="5344715"/>
          </a:xfrm>
          <a:custGeom>
            <a:avLst/>
            <a:gdLst/>
            <a:ahLst/>
            <a:cxnLst/>
            <a:rect r="r" b="b" t="t" l="l"/>
            <a:pathLst>
              <a:path h="5344715" w="9295157">
                <a:moveTo>
                  <a:pt x="0" y="0"/>
                </a:moveTo>
                <a:lnTo>
                  <a:pt x="9295157" y="0"/>
                </a:lnTo>
                <a:lnTo>
                  <a:pt x="9295157" y="5344715"/>
                </a:lnTo>
                <a:lnTo>
                  <a:pt x="0" y="5344715"/>
                </a:lnTo>
                <a:lnTo>
                  <a:pt x="0" y="0"/>
                </a:lnTo>
                <a:close/>
              </a:path>
            </a:pathLst>
          </a:custGeom>
          <a:blipFill>
            <a:blip r:embed="rId2"/>
            <a:stretch>
              <a:fillRect l="0" t="0" r="0" b="0"/>
            </a:stretch>
          </a:blipFill>
        </p:spPr>
      </p:sp>
      <p:sp>
        <p:nvSpPr>
          <p:cNvPr name="TextBox 5" id="5"/>
          <p:cNvSpPr txBox="true"/>
          <p:nvPr/>
        </p:nvSpPr>
        <p:spPr>
          <a:xfrm rot="0">
            <a:off x="2653293" y="1627774"/>
            <a:ext cx="14606007" cy="1735138"/>
          </a:xfrm>
          <a:prstGeom prst="rect">
            <a:avLst/>
          </a:prstGeom>
        </p:spPr>
        <p:txBody>
          <a:bodyPr anchor="t" rtlCol="false" tIns="0" lIns="0" bIns="0" rIns="0">
            <a:spAutoFit/>
          </a:bodyPr>
          <a:lstStyle/>
          <a:p>
            <a:pPr algn="l">
              <a:lnSpc>
                <a:spcPts val="6812"/>
              </a:lnSpc>
            </a:pPr>
            <a:r>
              <a:rPr lang="en-US" sz="5437" b="true">
                <a:solidFill>
                  <a:srgbClr val="000000"/>
                </a:solidFill>
                <a:latin typeface="Arimo Bold"/>
                <a:ea typeface="Arimo Bold"/>
                <a:cs typeface="Arimo Bold"/>
                <a:sym typeface="Arimo Bold"/>
              </a:rPr>
              <a:t>Care Companion: Generative AI Agent for Remote Healthcare Assistance.</a:t>
            </a:r>
          </a:p>
        </p:txBody>
      </p:sp>
      <p:sp>
        <p:nvSpPr>
          <p:cNvPr name="TextBox 6" id="6"/>
          <p:cNvSpPr txBox="true"/>
          <p:nvPr/>
        </p:nvSpPr>
        <p:spPr>
          <a:xfrm rot="0">
            <a:off x="3427101" y="4038171"/>
            <a:ext cx="11690734" cy="428625"/>
          </a:xfrm>
          <a:prstGeom prst="rect">
            <a:avLst/>
          </a:prstGeom>
        </p:spPr>
        <p:txBody>
          <a:bodyPr anchor="t" rtlCol="false" tIns="0" lIns="0" bIns="0" rIns="0">
            <a:spAutoFit/>
          </a:bodyPr>
          <a:lstStyle/>
          <a:p>
            <a:pPr algn="l">
              <a:lnSpc>
                <a:spcPts val="3374"/>
              </a:lnSpc>
            </a:pPr>
            <a:r>
              <a:rPr lang="en-US" sz="2687" b="true">
                <a:solidFill>
                  <a:srgbClr val="000000"/>
                </a:solidFill>
                <a:latin typeface="Arimo Bold"/>
                <a:ea typeface="Arimo Bold"/>
                <a:cs typeface="Arimo Bold"/>
                <a:sym typeface="Arimo Bold"/>
              </a:rPr>
              <a:t>Department of Applied Data Science, San Jose State University</a:t>
            </a:r>
          </a:p>
        </p:txBody>
      </p:sp>
      <p:sp>
        <p:nvSpPr>
          <p:cNvPr name="TextBox 7" id="7"/>
          <p:cNvSpPr txBox="true"/>
          <p:nvPr/>
        </p:nvSpPr>
        <p:spPr>
          <a:xfrm rot="0">
            <a:off x="6189229" y="4742005"/>
            <a:ext cx="4744343" cy="428625"/>
          </a:xfrm>
          <a:prstGeom prst="rect">
            <a:avLst/>
          </a:prstGeom>
        </p:spPr>
        <p:txBody>
          <a:bodyPr anchor="t" rtlCol="false" tIns="0" lIns="0" bIns="0" rIns="0">
            <a:spAutoFit/>
          </a:bodyPr>
          <a:lstStyle/>
          <a:p>
            <a:pPr algn="l">
              <a:lnSpc>
                <a:spcPts val="3374"/>
              </a:lnSpc>
            </a:pPr>
            <a:r>
              <a:rPr lang="en-US" sz="2687" b="true">
                <a:solidFill>
                  <a:srgbClr val="000000"/>
                </a:solidFill>
                <a:latin typeface="Arimo Bold"/>
                <a:ea typeface="Arimo Bold"/>
                <a:cs typeface="Arimo Bold"/>
                <a:sym typeface="Arimo Bold"/>
              </a:rPr>
              <a:t>DATA 298B: MSDA Project II</a:t>
            </a:r>
          </a:p>
        </p:txBody>
      </p:sp>
      <p:sp>
        <p:nvSpPr>
          <p:cNvPr name="TextBox 8" id="8"/>
          <p:cNvSpPr txBox="true"/>
          <p:nvPr/>
        </p:nvSpPr>
        <p:spPr>
          <a:xfrm rot="0">
            <a:off x="12141594" y="6855595"/>
            <a:ext cx="5329020" cy="2402705"/>
          </a:xfrm>
          <a:prstGeom prst="rect">
            <a:avLst/>
          </a:prstGeom>
        </p:spPr>
        <p:txBody>
          <a:bodyPr anchor="t" rtlCol="false" tIns="0" lIns="0" bIns="0" rIns="0">
            <a:spAutoFit/>
          </a:bodyPr>
          <a:lstStyle/>
          <a:p>
            <a:pPr algn="l">
              <a:lnSpc>
                <a:spcPts val="2747"/>
              </a:lnSpc>
            </a:pPr>
            <a:r>
              <a:rPr lang="en-US" sz="2188" b="true">
                <a:solidFill>
                  <a:srgbClr val="000000"/>
                </a:solidFill>
                <a:latin typeface="Arimo Bold"/>
                <a:ea typeface="Arimo Bold"/>
                <a:cs typeface="Arimo Bold"/>
                <a:sym typeface="Arimo Bold"/>
              </a:rPr>
              <a:t>Team 2:</a:t>
            </a:r>
          </a:p>
          <a:p>
            <a:pPr algn="l">
              <a:lnSpc>
                <a:spcPts val="2747"/>
              </a:lnSpc>
            </a:pPr>
            <a:r>
              <a:rPr lang="en-US" sz="2188" b="true">
                <a:solidFill>
                  <a:srgbClr val="000000"/>
                </a:solidFill>
                <a:latin typeface="Arimo Bold"/>
                <a:ea typeface="Arimo Bold"/>
                <a:cs typeface="Arimo Bold"/>
                <a:sym typeface="Arimo Bold"/>
              </a:rPr>
              <a:t>Shrinivas Bhusannavar</a:t>
            </a:r>
          </a:p>
          <a:p>
            <a:pPr algn="l">
              <a:lnSpc>
                <a:spcPts val="2747"/>
              </a:lnSpc>
            </a:pPr>
            <a:r>
              <a:rPr lang="en-US" sz="2188" b="true">
                <a:solidFill>
                  <a:srgbClr val="000000"/>
                </a:solidFill>
                <a:latin typeface="Arimo Bold"/>
                <a:ea typeface="Arimo Bold"/>
                <a:cs typeface="Arimo Bold"/>
                <a:sym typeface="Arimo Bold"/>
              </a:rPr>
              <a:t>Yashasvi Kotra</a:t>
            </a:r>
          </a:p>
          <a:p>
            <a:pPr algn="l">
              <a:lnSpc>
                <a:spcPts val="2747"/>
              </a:lnSpc>
            </a:pPr>
            <a:r>
              <a:rPr lang="en-US" sz="2188" b="true">
                <a:solidFill>
                  <a:srgbClr val="000000"/>
                </a:solidFill>
                <a:latin typeface="Arimo Bold"/>
                <a:ea typeface="Arimo Bold"/>
                <a:cs typeface="Arimo Bold"/>
                <a:sym typeface="Arimo Bold"/>
              </a:rPr>
              <a:t>Monica Lokare</a:t>
            </a:r>
          </a:p>
          <a:p>
            <a:pPr algn="l">
              <a:lnSpc>
                <a:spcPts val="2747"/>
              </a:lnSpc>
            </a:pPr>
            <a:r>
              <a:rPr lang="en-US" sz="2188" b="true">
                <a:solidFill>
                  <a:srgbClr val="000000"/>
                </a:solidFill>
                <a:latin typeface="Arimo Bold"/>
                <a:ea typeface="Arimo Bold"/>
                <a:cs typeface="Arimo Bold"/>
                <a:sym typeface="Arimo Bold"/>
              </a:rPr>
              <a:t>Karthik Nimmagadda</a:t>
            </a:r>
          </a:p>
          <a:p>
            <a:pPr algn="l">
              <a:lnSpc>
                <a:spcPts val="2747"/>
              </a:lnSpc>
            </a:pPr>
            <a:r>
              <a:rPr lang="en-US" sz="2188" b="true">
                <a:solidFill>
                  <a:srgbClr val="000000"/>
                </a:solidFill>
                <a:latin typeface="Arimo Bold"/>
                <a:ea typeface="Arimo Bold"/>
                <a:cs typeface="Arimo Bold"/>
                <a:sym typeface="Arimo Bold"/>
              </a:rPr>
              <a:t>Harivardhana Naga Naidu Polireddi</a:t>
            </a:r>
          </a:p>
          <a:p>
            <a:pPr algn="l">
              <a:lnSpc>
                <a:spcPts val="2748"/>
              </a:lnSpc>
            </a:pP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63486" y="648961"/>
            <a:ext cx="18118440" cy="548199"/>
          </a:xfrm>
          <a:prstGeom prst="rect">
            <a:avLst/>
          </a:prstGeom>
        </p:spPr>
        <p:txBody>
          <a:bodyPr anchor="t" rtlCol="false" tIns="0" lIns="0" bIns="0" rIns="0">
            <a:spAutoFit/>
          </a:bodyPr>
          <a:lstStyle/>
          <a:p>
            <a:pPr algn="ctr">
              <a:lnSpc>
                <a:spcPts val="4128"/>
              </a:lnSpc>
              <a:spcBef>
                <a:spcPct val="0"/>
              </a:spcBef>
            </a:pPr>
            <a:r>
              <a:rPr lang="en-US" b="true" sz="3287">
                <a:solidFill>
                  <a:srgbClr val="000000"/>
                </a:solidFill>
                <a:latin typeface="Arimo Bold"/>
                <a:ea typeface="Arimo Bold"/>
                <a:cs typeface="Arimo Bold"/>
                <a:sym typeface="Arimo Bold"/>
              </a:rPr>
              <a:t>Machine learning model and evaluation results</a:t>
            </a:r>
          </a:p>
        </p:txBody>
      </p:sp>
      <p:sp>
        <p:nvSpPr>
          <p:cNvPr name="TextBox 3" id="3"/>
          <p:cNvSpPr txBox="true"/>
          <p:nvPr/>
        </p:nvSpPr>
        <p:spPr>
          <a:xfrm rot="0">
            <a:off x="363486" y="8975030"/>
            <a:ext cx="3825127" cy="524426"/>
          </a:xfrm>
          <a:prstGeom prst="rect">
            <a:avLst/>
          </a:prstGeom>
        </p:spPr>
        <p:txBody>
          <a:bodyPr anchor="t" rtlCol="false" tIns="0" lIns="0" bIns="0" rIns="0">
            <a:spAutoFit/>
          </a:bodyPr>
          <a:lstStyle/>
          <a:p>
            <a:pPr algn="ctr">
              <a:lnSpc>
                <a:spcPts val="4183"/>
              </a:lnSpc>
              <a:spcBef>
                <a:spcPct val="0"/>
              </a:spcBef>
            </a:pPr>
            <a:r>
              <a:rPr lang="en-US" b="true" sz="3331">
                <a:solidFill>
                  <a:srgbClr val="000000"/>
                </a:solidFill>
                <a:latin typeface="Arimo Bold"/>
                <a:ea typeface="Arimo Bold"/>
                <a:cs typeface="Arimo Bold"/>
                <a:sym typeface="Arimo Bold"/>
              </a:rPr>
              <a:t>MedAlpaca</a:t>
            </a:r>
          </a:p>
        </p:txBody>
      </p:sp>
      <p:sp>
        <p:nvSpPr>
          <p:cNvPr name="TextBox 4" id="4"/>
          <p:cNvSpPr txBox="true"/>
          <p:nvPr/>
        </p:nvSpPr>
        <p:spPr>
          <a:xfrm rot="0">
            <a:off x="4405846" y="8951967"/>
            <a:ext cx="2538572" cy="547490"/>
          </a:xfrm>
          <a:prstGeom prst="rect">
            <a:avLst/>
          </a:prstGeom>
        </p:spPr>
        <p:txBody>
          <a:bodyPr anchor="t" rtlCol="false" tIns="0" lIns="0" bIns="0" rIns="0">
            <a:spAutoFit/>
          </a:bodyPr>
          <a:lstStyle/>
          <a:p>
            <a:pPr algn="ctr">
              <a:lnSpc>
                <a:spcPts val="4254"/>
              </a:lnSpc>
              <a:spcBef>
                <a:spcPct val="0"/>
              </a:spcBef>
            </a:pPr>
            <a:r>
              <a:rPr lang="en-US" b="true" sz="3387">
                <a:solidFill>
                  <a:srgbClr val="000000"/>
                </a:solidFill>
                <a:latin typeface="Arimo Bold"/>
                <a:ea typeface="Arimo Bold"/>
                <a:cs typeface="Arimo Bold"/>
                <a:sym typeface="Arimo Bold"/>
              </a:rPr>
              <a:t>Gemma</a:t>
            </a:r>
          </a:p>
        </p:txBody>
      </p:sp>
      <p:sp>
        <p:nvSpPr>
          <p:cNvPr name="TextBox 5" id="5"/>
          <p:cNvSpPr txBox="true"/>
          <p:nvPr/>
        </p:nvSpPr>
        <p:spPr>
          <a:xfrm rot="0">
            <a:off x="7548919" y="8951967"/>
            <a:ext cx="2538572" cy="547490"/>
          </a:xfrm>
          <a:prstGeom prst="rect">
            <a:avLst/>
          </a:prstGeom>
        </p:spPr>
        <p:txBody>
          <a:bodyPr anchor="t" rtlCol="false" tIns="0" lIns="0" bIns="0" rIns="0">
            <a:spAutoFit/>
          </a:bodyPr>
          <a:lstStyle/>
          <a:p>
            <a:pPr algn="ctr">
              <a:lnSpc>
                <a:spcPts val="4254"/>
              </a:lnSpc>
              <a:spcBef>
                <a:spcPct val="0"/>
              </a:spcBef>
            </a:pPr>
            <a:r>
              <a:rPr lang="en-US" b="true" sz="3387">
                <a:solidFill>
                  <a:srgbClr val="000000"/>
                </a:solidFill>
                <a:latin typeface="Arimo Bold"/>
                <a:ea typeface="Arimo Bold"/>
                <a:cs typeface="Arimo Bold"/>
                <a:sym typeface="Arimo Bold"/>
              </a:rPr>
              <a:t>Deepseek</a:t>
            </a:r>
          </a:p>
        </p:txBody>
      </p:sp>
      <p:sp>
        <p:nvSpPr>
          <p:cNvPr name="TextBox 6" id="6"/>
          <p:cNvSpPr txBox="true"/>
          <p:nvPr/>
        </p:nvSpPr>
        <p:spPr>
          <a:xfrm rot="0">
            <a:off x="10691992" y="8950961"/>
            <a:ext cx="3560150" cy="547490"/>
          </a:xfrm>
          <a:prstGeom prst="rect">
            <a:avLst/>
          </a:prstGeom>
        </p:spPr>
        <p:txBody>
          <a:bodyPr anchor="t" rtlCol="false" tIns="0" lIns="0" bIns="0" rIns="0">
            <a:spAutoFit/>
          </a:bodyPr>
          <a:lstStyle/>
          <a:p>
            <a:pPr algn="ctr">
              <a:lnSpc>
                <a:spcPts val="4254"/>
              </a:lnSpc>
              <a:spcBef>
                <a:spcPct val="0"/>
              </a:spcBef>
            </a:pPr>
            <a:r>
              <a:rPr lang="en-US" b="true" sz="3387">
                <a:solidFill>
                  <a:srgbClr val="000000"/>
                </a:solidFill>
                <a:latin typeface="Arimo Bold"/>
                <a:ea typeface="Arimo Bold"/>
                <a:cs typeface="Arimo Bold"/>
                <a:sym typeface="Arimo Bold"/>
              </a:rPr>
              <a:t>Medllama 3- 8B</a:t>
            </a:r>
          </a:p>
        </p:txBody>
      </p:sp>
      <p:sp>
        <p:nvSpPr>
          <p:cNvPr name="TextBox 7" id="7"/>
          <p:cNvSpPr txBox="true"/>
          <p:nvPr/>
        </p:nvSpPr>
        <p:spPr>
          <a:xfrm rot="0">
            <a:off x="14471217" y="8950459"/>
            <a:ext cx="3005692" cy="547490"/>
          </a:xfrm>
          <a:prstGeom prst="rect">
            <a:avLst/>
          </a:prstGeom>
        </p:spPr>
        <p:txBody>
          <a:bodyPr anchor="t" rtlCol="false" tIns="0" lIns="0" bIns="0" rIns="0">
            <a:spAutoFit/>
          </a:bodyPr>
          <a:lstStyle/>
          <a:p>
            <a:pPr algn="ctr">
              <a:lnSpc>
                <a:spcPts val="4254"/>
              </a:lnSpc>
              <a:spcBef>
                <a:spcPct val="0"/>
              </a:spcBef>
            </a:pPr>
            <a:r>
              <a:rPr lang="en-US" b="true" sz="3387">
                <a:solidFill>
                  <a:srgbClr val="000000"/>
                </a:solidFill>
                <a:latin typeface="Arimo Bold"/>
                <a:ea typeface="Arimo Bold"/>
                <a:cs typeface="Arimo Bold"/>
                <a:sym typeface="Arimo Bold"/>
              </a:rPr>
              <a:t>Biomistral 7B</a:t>
            </a:r>
          </a:p>
        </p:txBody>
      </p:sp>
      <p:sp>
        <p:nvSpPr>
          <p:cNvPr name="TextBox 8" id="8"/>
          <p:cNvSpPr txBox="true"/>
          <p:nvPr/>
        </p:nvSpPr>
        <p:spPr>
          <a:xfrm rot="0">
            <a:off x="690829" y="1740588"/>
            <a:ext cx="17463753" cy="6676471"/>
          </a:xfrm>
          <a:prstGeom prst="rect">
            <a:avLst/>
          </a:prstGeom>
        </p:spPr>
        <p:txBody>
          <a:bodyPr anchor="t" rtlCol="false" tIns="0" lIns="0" bIns="0" rIns="0">
            <a:spAutoFit/>
          </a:bodyPr>
          <a:lstStyle/>
          <a:p>
            <a:pPr algn="l">
              <a:lnSpc>
                <a:spcPts val="3749"/>
              </a:lnSpc>
            </a:pPr>
            <a:r>
              <a:rPr lang="en-US" sz="2987" b="true">
                <a:solidFill>
                  <a:srgbClr val="000000"/>
                </a:solidFill>
                <a:latin typeface="Arimo Bold"/>
                <a:ea typeface="Arimo Bold"/>
                <a:cs typeface="Arimo Bold"/>
                <a:sym typeface="Arimo Bold"/>
              </a:rPr>
              <a:t>Evaluation Metrics and Steps:</a:t>
            </a:r>
          </a:p>
          <a:p>
            <a:pPr algn="l">
              <a:lnSpc>
                <a:spcPts val="3749"/>
              </a:lnSpc>
            </a:pPr>
          </a:p>
          <a:p>
            <a:pPr algn="l" marL="558641" indent="-279321" lvl="1">
              <a:lnSpc>
                <a:spcPts val="3247"/>
              </a:lnSpc>
              <a:buFont typeface="Arial"/>
              <a:buChar char="•"/>
            </a:pPr>
            <a:r>
              <a:rPr lang="en-US" sz="2587">
                <a:solidFill>
                  <a:srgbClr val="000000"/>
                </a:solidFill>
                <a:latin typeface="Arimo"/>
                <a:ea typeface="Arimo"/>
                <a:cs typeface="Arimo"/>
                <a:sym typeface="Arimo"/>
              </a:rPr>
              <a:t>Computed ROUGE-L, BLEU, METEOR, and Exact Match scores</a:t>
            </a:r>
          </a:p>
          <a:p>
            <a:pPr algn="l">
              <a:lnSpc>
                <a:spcPts val="3247"/>
              </a:lnSpc>
            </a:pPr>
          </a:p>
          <a:p>
            <a:pPr algn="l" marL="558641" indent="-279321" lvl="1">
              <a:lnSpc>
                <a:spcPts val="3247"/>
              </a:lnSpc>
              <a:buFont typeface="Arial"/>
              <a:buChar char="•"/>
            </a:pPr>
            <a:r>
              <a:rPr lang="en-US" sz="2587">
                <a:solidFill>
                  <a:srgbClr val="000000"/>
                </a:solidFill>
                <a:latin typeface="Arimo"/>
                <a:ea typeface="Arimo"/>
                <a:cs typeface="Arimo"/>
                <a:sym typeface="Arimo"/>
              </a:rPr>
              <a:t>Computed BERTScore, Perplexity, and Self-BLEU</a:t>
            </a:r>
          </a:p>
          <a:p>
            <a:pPr algn="l">
              <a:lnSpc>
                <a:spcPts val="3247"/>
              </a:lnSpc>
            </a:pPr>
          </a:p>
          <a:p>
            <a:pPr algn="l" marL="558641" indent="-279321" lvl="1">
              <a:lnSpc>
                <a:spcPts val="3247"/>
              </a:lnSpc>
              <a:buFont typeface="Arial"/>
              <a:buChar char="•"/>
            </a:pPr>
            <a:r>
              <a:rPr lang="en-US" sz="2587">
                <a:solidFill>
                  <a:srgbClr val="000000"/>
                </a:solidFill>
                <a:latin typeface="Arimo"/>
                <a:ea typeface="Arimo"/>
                <a:cs typeface="Arimo"/>
                <a:sym typeface="Arimo"/>
              </a:rPr>
              <a:t>Computed GEval Scores - Factual Accuracy, Clinical Relavance, Potential Harm, Fluency &amp; Grammar </a:t>
            </a:r>
          </a:p>
          <a:p>
            <a:pPr algn="l">
              <a:lnSpc>
                <a:spcPts val="3247"/>
              </a:lnSpc>
            </a:pPr>
          </a:p>
          <a:p>
            <a:pPr algn="l" marL="558641" indent="-279321" lvl="1">
              <a:lnSpc>
                <a:spcPts val="3247"/>
              </a:lnSpc>
              <a:buFont typeface="Arial"/>
              <a:buChar char="•"/>
            </a:pPr>
            <a:r>
              <a:rPr lang="en-US" sz="2587">
                <a:solidFill>
                  <a:srgbClr val="000000"/>
                </a:solidFill>
                <a:latin typeface="Arimo"/>
                <a:ea typeface="Arimo"/>
                <a:cs typeface="Arimo"/>
                <a:sym typeface="Arimo"/>
              </a:rPr>
              <a:t> LLM- as- a JUDGE evaluation (Fluency, coherence, groundedness, verbosity metrics, text quality, empathy, professionalism)</a:t>
            </a:r>
          </a:p>
          <a:p>
            <a:pPr algn="l">
              <a:lnSpc>
                <a:spcPts val="3247"/>
              </a:lnSpc>
            </a:pPr>
          </a:p>
          <a:p>
            <a:pPr algn="l" marL="558641" indent="-279321" lvl="1">
              <a:lnSpc>
                <a:spcPts val="3247"/>
              </a:lnSpc>
              <a:buFont typeface="Arial"/>
              <a:buChar char="•"/>
            </a:pPr>
            <a:r>
              <a:rPr lang="en-US" sz="2587">
                <a:solidFill>
                  <a:srgbClr val="000000"/>
                </a:solidFill>
                <a:latin typeface="Arimo"/>
                <a:ea typeface="Arimo"/>
                <a:cs typeface="Arimo"/>
                <a:sym typeface="Arimo"/>
              </a:rPr>
              <a:t>Measured Hallucination and Safety Flags.</a:t>
            </a:r>
          </a:p>
          <a:p>
            <a:pPr algn="l">
              <a:lnSpc>
                <a:spcPts val="3247"/>
              </a:lnSpc>
            </a:pPr>
          </a:p>
          <a:p>
            <a:pPr algn="l" marL="558641" indent="-279321" lvl="1">
              <a:lnSpc>
                <a:spcPts val="3247"/>
              </a:lnSpc>
              <a:buFont typeface="Arial"/>
              <a:buChar char="•"/>
            </a:pPr>
            <a:r>
              <a:rPr lang="en-US" sz="2587">
                <a:solidFill>
                  <a:srgbClr val="000000"/>
                </a:solidFill>
                <a:latin typeface="Arimo"/>
                <a:ea typeface="Arimo"/>
                <a:cs typeface="Arimo"/>
                <a:sym typeface="Arimo"/>
              </a:rPr>
              <a:t>Checked if AI covered all important concepts in reference answer.</a:t>
            </a:r>
          </a:p>
          <a:p>
            <a:pPr algn="l">
              <a:lnSpc>
                <a:spcPts val="3247"/>
              </a:lnSpc>
            </a:pPr>
          </a:p>
          <a:p>
            <a:pPr algn="l" marL="558641" indent="-279321" lvl="1">
              <a:lnSpc>
                <a:spcPts val="3249"/>
              </a:lnSpc>
              <a:buFont typeface="Arial"/>
              <a:buChar char="•"/>
            </a:pPr>
            <a:r>
              <a:rPr lang="en-US" sz="2587">
                <a:solidFill>
                  <a:srgbClr val="000000"/>
                </a:solidFill>
                <a:latin typeface="Arimo"/>
                <a:ea typeface="Arimo"/>
                <a:cs typeface="Arimo"/>
                <a:sym typeface="Arimo"/>
              </a:rPr>
              <a:t>BART Score, Mover Score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63398" y="1028700"/>
            <a:ext cx="17097679" cy="9019026"/>
          </a:xfrm>
          <a:custGeom>
            <a:avLst/>
            <a:gdLst/>
            <a:ahLst/>
            <a:cxnLst/>
            <a:rect r="r" b="b" t="t" l="l"/>
            <a:pathLst>
              <a:path h="9019026" w="17097679">
                <a:moveTo>
                  <a:pt x="0" y="0"/>
                </a:moveTo>
                <a:lnTo>
                  <a:pt x="17097679" y="0"/>
                </a:lnTo>
                <a:lnTo>
                  <a:pt x="17097679" y="9019026"/>
                </a:lnTo>
                <a:lnTo>
                  <a:pt x="0" y="9019026"/>
                </a:lnTo>
                <a:lnTo>
                  <a:pt x="0" y="0"/>
                </a:lnTo>
                <a:close/>
              </a:path>
            </a:pathLst>
          </a:custGeom>
          <a:blipFill>
            <a:blip r:embed="rId2"/>
            <a:stretch>
              <a:fillRect l="0" t="0" r="0" b="0"/>
            </a:stretch>
          </a:blipFill>
        </p:spPr>
      </p:sp>
      <p:sp>
        <p:nvSpPr>
          <p:cNvPr name="TextBox 3" id="3"/>
          <p:cNvSpPr txBox="true"/>
          <p:nvPr/>
        </p:nvSpPr>
        <p:spPr>
          <a:xfrm rot="0">
            <a:off x="4974882" y="154231"/>
            <a:ext cx="5953497" cy="547490"/>
          </a:xfrm>
          <a:prstGeom prst="rect">
            <a:avLst/>
          </a:prstGeom>
        </p:spPr>
        <p:txBody>
          <a:bodyPr anchor="t" rtlCol="false" tIns="0" lIns="0" bIns="0" rIns="0">
            <a:spAutoFit/>
          </a:bodyPr>
          <a:lstStyle/>
          <a:p>
            <a:pPr algn="ctr">
              <a:lnSpc>
                <a:spcPts val="4254"/>
              </a:lnSpc>
              <a:spcBef>
                <a:spcPct val="0"/>
              </a:spcBef>
            </a:pPr>
            <a:r>
              <a:rPr lang="en-US" b="true" sz="3387">
                <a:solidFill>
                  <a:srgbClr val="000000"/>
                </a:solidFill>
                <a:latin typeface="Arimo Bold"/>
                <a:ea typeface="Arimo Bold"/>
                <a:cs typeface="Arimo Bold"/>
                <a:sym typeface="Arimo Bold"/>
              </a:rPr>
              <a:t>References vs Model Answer</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63486" y="268839"/>
            <a:ext cx="18118440" cy="548199"/>
          </a:xfrm>
          <a:prstGeom prst="rect">
            <a:avLst/>
          </a:prstGeom>
        </p:spPr>
        <p:txBody>
          <a:bodyPr anchor="t" rtlCol="false" tIns="0" lIns="0" bIns="0" rIns="0">
            <a:spAutoFit/>
          </a:bodyPr>
          <a:lstStyle/>
          <a:p>
            <a:pPr algn="ctr">
              <a:lnSpc>
                <a:spcPts val="4128"/>
              </a:lnSpc>
              <a:spcBef>
                <a:spcPct val="0"/>
              </a:spcBef>
            </a:pPr>
            <a:r>
              <a:rPr lang="en-US" b="true" sz="3287">
                <a:solidFill>
                  <a:srgbClr val="000000"/>
                </a:solidFill>
                <a:latin typeface="Arimo Bold"/>
                <a:ea typeface="Arimo Bold"/>
                <a:cs typeface="Arimo Bold"/>
                <a:sym typeface="Arimo Bold"/>
              </a:rPr>
              <a:t>Machine learning model and evaluation results for your targeted problems</a:t>
            </a:r>
          </a:p>
        </p:txBody>
      </p:sp>
      <p:sp>
        <p:nvSpPr>
          <p:cNvPr name="TextBox 3" id="3"/>
          <p:cNvSpPr txBox="true"/>
          <p:nvPr/>
        </p:nvSpPr>
        <p:spPr>
          <a:xfrm rot="0">
            <a:off x="-340551" y="1082481"/>
            <a:ext cx="3825127" cy="465709"/>
          </a:xfrm>
          <a:prstGeom prst="rect">
            <a:avLst/>
          </a:prstGeom>
        </p:spPr>
        <p:txBody>
          <a:bodyPr anchor="t" rtlCol="false" tIns="0" lIns="0" bIns="0" rIns="0">
            <a:spAutoFit/>
          </a:bodyPr>
          <a:lstStyle/>
          <a:p>
            <a:pPr algn="ctr">
              <a:lnSpc>
                <a:spcPts val="3555"/>
              </a:lnSpc>
              <a:spcBef>
                <a:spcPct val="0"/>
              </a:spcBef>
            </a:pPr>
            <a:r>
              <a:rPr lang="en-US" b="true" sz="2831">
                <a:solidFill>
                  <a:srgbClr val="000000"/>
                </a:solidFill>
                <a:latin typeface="Arimo Bold"/>
                <a:ea typeface="Arimo Bold"/>
                <a:cs typeface="Arimo Bold"/>
                <a:sym typeface="Arimo Bold"/>
              </a:rPr>
              <a:t>MedAlpaca</a:t>
            </a:r>
          </a:p>
        </p:txBody>
      </p:sp>
      <p:sp>
        <p:nvSpPr>
          <p:cNvPr name="TextBox 4" id="4"/>
          <p:cNvSpPr txBox="true"/>
          <p:nvPr/>
        </p:nvSpPr>
        <p:spPr>
          <a:xfrm rot="0">
            <a:off x="0" y="4392780"/>
            <a:ext cx="2538572" cy="456493"/>
          </a:xfrm>
          <a:prstGeom prst="rect">
            <a:avLst/>
          </a:prstGeom>
        </p:spPr>
        <p:txBody>
          <a:bodyPr anchor="t" rtlCol="false" tIns="0" lIns="0" bIns="0" rIns="0">
            <a:spAutoFit/>
          </a:bodyPr>
          <a:lstStyle/>
          <a:p>
            <a:pPr algn="ctr">
              <a:lnSpc>
                <a:spcPts val="3500"/>
              </a:lnSpc>
              <a:spcBef>
                <a:spcPct val="0"/>
              </a:spcBef>
            </a:pPr>
            <a:r>
              <a:rPr lang="en-US" b="true" sz="2787">
                <a:solidFill>
                  <a:srgbClr val="000000"/>
                </a:solidFill>
                <a:latin typeface="Arimo Bold"/>
                <a:ea typeface="Arimo Bold"/>
                <a:cs typeface="Arimo Bold"/>
                <a:sym typeface="Arimo Bold"/>
              </a:rPr>
              <a:t>Gemma</a:t>
            </a:r>
          </a:p>
        </p:txBody>
      </p:sp>
      <p:sp>
        <p:nvSpPr>
          <p:cNvPr name="TextBox 5" id="5"/>
          <p:cNvSpPr txBox="true"/>
          <p:nvPr/>
        </p:nvSpPr>
        <p:spPr>
          <a:xfrm rot="0">
            <a:off x="6230547" y="9707944"/>
            <a:ext cx="2538572" cy="419810"/>
          </a:xfrm>
          <a:prstGeom prst="rect">
            <a:avLst/>
          </a:prstGeom>
        </p:spPr>
        <p:txBody>
          <a:bodyPr anchor="t" rtlCol="false" tIns="0" lIns="0" bIns="0" rIns="0">
            <a:spAutoFit/>
          </a:bodyPr>
          <a:lstStyle/>
          <a:p>
            <a:pPr algn="ctr">
              <a:lnSpc>
                <a:spcPts val="3249"/>
              </a:lnSpc>
              <a:spcBef>
                <a:spcPct val="0"/>
              </a:spcBef>
            </a:pPr>
            <a:r>
              <a:rPr lang="en-US" b="true" sz="2587">
                <a:solidFill>
                  <a:srgbClr val="000000"/>
                </a:solidFill>
                <a:latin typeface="Arimo Bold"/>
                <a:ea typeface="Arimo Bold"/>
                <a:cs typeface="Arimo Bold"/>
                <a:sym typeface="Arimo Bold"/>
              </a:rPr>
              <a:t>Deepseek</a:t>
            </a:r>
          </a:p>
        </p:txBody>
      </p:sp>
      <p:sp>
        <p:nvSpPr>
          <p:cNvPr name="TextBox 6" id="6"/>
          <p:cNvSpPr txBox="true"/>
          <p:nvPr/>
        </p:nvSpPr>
        <p:spPr>
          <a:xfrm rot="0">
            <a:off x="13193185" y="9726286"/>
            <a:ext cx="3560150" cy="401469"/>
          </a:xfrm>
          <a:prstGeom prst="rect">
            <a:avLst/>
          </a:prstGeom>
        </p:spPr>
        <p:txBody>
          <a:bodyPr anchor="t" rtlCol="false" tIns="0" lIns="0" bIns="0" rIns="0">
            <a:spAutoFit/>
          </a:bodyPr>
          <a:lstStyle/>
          <a:p>
            <a:pPr algn="ctr">
              <a:lnSpc>
                <a:spcPts val="3123"/>
              </a:lnSpc>
              <a:spcBef>
                <a:spcPct val="0"/>
              </a:spcBef>
            </a:pPr>
            <a:r>
              <a:rPr lang="en-US" b="true" sz="2487">
                <a:solidFill>
                  <a:srgbClr val="000000"/>
                </a:solidFill>
                <a:latin typeface="Arimo Bold"/>
                <a:ea typeface="Arimo Bold"/>
                <a:cs typeface="Arimo Bold"/>
                <a:sym typeface="Arimo Bold"/>
              </a:rPr>
              <a:t>Medllama 3- 8B</a:t>
            </a:r>
          </a:p>
        </p:txBody>
      </p:sp>
      <p:sp>
        <p:nvSpPr>
          <p:cNvPr name="TextBox 7" id="7"/>
          <p:cNvSpPr txBox="true"/>
          <p:nvPr/>
        </p:nvSpPr>
        <p:spPr>
          <a:xfrm rot="0">
            <a:off x="10835586" y="1092006"/>
            <a:ext cx="3005692" cy="465309"/>
          </a:xfrm>
          <a:prstGeom prst="rect">
            <a:avLst/>
          </a:prstGeom>
        </p:spPr>
        <p:txBody>
          <a:bodyPr anchor="t" rtlCol="false" tIns="0" lIns="0" bIns="0" rIns="0">
            <a:spAutoFit/>
          </a:bodyPr>
          <a:lstStyle/>
          <a:p>
            <a:pPr algn="ctr">
              <a:lnSpc>
                <a:spcPts val="3626"/>
              </a:lnSpc>
              <a:spcBef>
                <a:spcPct val="0"/>
              </a:spcBef>
            </a:pPr>
            <a:r>
              <a:rPr lang="en-US" b="true" sz="2887">
                <a:solidFill>
                  <a:srgbClr val="000000"/>
                </a:solidFill>
                <a:latin typeface="Arimo Bold"/>
                <a:ea typeface="Arimo Bold"/>
                <a:cs typeface="Arimo Bold"/>
                <a:sym typeface="Arimo Bold"/>
              </a:rPr>
              <a:t>Biomistral 7B</a:t>
            </a:r>
          </a:p>
        </p:txBody>
      </p:sp>
      <p:sp>
        <p:nvSpPr>
          <p:cNvPr name="TextBox 8" id="8"/>
          <p:cNvSpPr txBox="true"/>
          <p:nvPr/>
        </p:nvSpPr>
        <p:spPr>
          <a:xfrm rot="0">
            <a:off x="677987" y="1600602"/>
            <a:ext cx="6519437" cy="2589207"/>
          </a:xfrm>
          <a:prstGeom prst="rect">
            <a:avLst/>
          </a:prstGeom>
        </p:spPr>
        <p:txBody>
          <a:bodyPr anchor="t" rtlCol="false" tIns="0" lIns="0" bIns="0" rIns="0">
            <a:spAutoFit/>
          </a:bodyPr>
          <a:lstStyle/>
          <a:p>
            <a:pPr algn="l">
              <a:lnSpc>
                <a:spcPts val="1716"/>
              </a:lnSpc>
              <a:spcBef>
                <a:spcPct val="0"/>
              </a:spcBef>
            </a:pPr>
            <a:r>
              <a:rPr lang="en-US" sz="1366">
                <a:solidFill>
                  <a:srgbClr val="000000"/>
                </a:solidFill>
                <a:latin typeface="Arimo"/>
                <a:ea typeface="Arimo"/>
                <a:cs typeface="Arimo"/>
                <a:sym typeface="Arimo"/>
              </a:rPr>
              <a:t>### Overall Results Summary (MedAlpaca) ###</a:t>
            </a:r>
          </a:p>
          <a:p>
            <a:pPr algn="l">
              <a:lnSpc>
                <a:spcPts val="1716"/>
              </a:lnSpc>
              <a:spcBef>
                <a:spcPct val="0"/>
              </a:spcBef>
            </a:pPr>
            <a:r>
              <a:rPr lang="en-US" sz="1366">
                <a:solidFill>
                  <a:srgbClr val="000000"/>
                </a:solidFill>
                <a:latin typeface="Arimo"/>
                <a:ea typeface="Arimo"/>
                <a:cs typeface="Arimo"/>
                <a:sym typeface="Arimo"/>
              </a:rPr>
              <a:t>       Model  Factual Accuracy  Clinical Relevance  Potential Harm  \</a:t>
            </a:r>
          </a:p>
          <a:p>
            <a:pPr algn="l">
              <a:lnSpc>
                <a:spcPts val="1716"/>
              </a:lnSpc>
              <a:spcBef>
                <a:spcPct val="0"/>
              </a:spcBef>
            </a:pPr>
            <a:r>
              <a:rPr lang="en-US" sz="1366">
                <a:solidFill>
                  <a:srgbClr val="000000"/>
                </a:solidFill>
                <a:latin typeface="Arimo"/>
                <a:ea typeface="Arimo"/>
                <a:cs typeface="Arimo"/>
                <a:sym typeface="Arimo"/>
              </a:rPr>
              <a:t>0  MedAlpaca              0.88                0.87            0.88   </a:t>
            </a:r>
          </a:p>
          <a:p>
            <a:pPr algn="l">
              <a:lnSpc>
                <a:spcPts val="1716"/>
              </a:lnSpc>
              <a:spcBef>
                <a:spcPct val="0"/>
              </a:spcBef>
            </a:pPr>
            <a:r>
              <a:rPr lang="en-US" sz="1366">
                <a:solidFill>
                  <a:srgbClr val="000000"/>
                </a:solidFill>
                <a:latin typeface="Arimo"/>
                <a:ea typeface="Arimo"/>
                <a:cs typeface="Arimo"/>
                <a:sym typeface="Arimo"/>
              </a:rPr>
              <a:t>1      GPT-4              0.94                0.94            0.94   </a:t>
            </a:r>
          </a:p>
          <a:p>
            <a:pPr algn="l">
              <a:lnSpc>
                <a:spcPts val="1716"/>
              </a:lnSpc>
              <a:spcBef>
                <a:spcPct val="0"/>
              </a:spcBef>
            </a:pPr>
          </a:p>
          <a:p>
            <a:pPr algn="l">
              <a:lnSpc>
                <a:spcPts val="1716"/>
              </a:lnSpc>
              <a:spcBef>
                <a:spcPct val="0"/>
              </a:spcBef>
            </a:pPr>
            <a:r>
              <a:rPr lang="en-US" sz="1366">
                <a:solidFill>
                  <a:srgbClr val="000000"/>
                </a:solidFill>
                <a:latin typeface="Arimo"/>
                <a:ea typeface="Arimo"/>
                <a:cs typeface="Arimo"/>
                <a:sym typeface="Arimo"/>
              </a:rPr>
              <a:t>   Fluency &amp; Grammar  ROUGE-L  BLEU  METEOR  Exact_Match  BERTScore_F1  \</a:t>
            </a:r>
          </a:p>
          <a:p>
            <a:pPr algn="l">
              <a:lnSpc>
                <a:spcPts val="1716"/>
              </a:lnSpc>
              <a:spcBef>
                <a:spcPct val="0"/>
              </a:spcBef>
            </a:pPr>
            <a:r>
              <a:rPr lang="en-US" sz="1366">
                <a:solidFill>
                  <a:srgbClr val="000000"/>
                </a:solidFill>
                <a:latin typeface="Arimo"/>
                <a:ea typeface="Arimo"/>
                <a:cs typeface="Arimo"/>
                <a:sym typeface="Arimo"/>
              </a:rPr>
              <a:t>0               0.89     0.15  0.03    0.30          0.0          0.88   </a:t>
            </a:r>
          </a:p>
          <a:p>
            <a:pPr algn="l">
              <a:lnSpc>
                <a:spcPts val="1716"/>
              </a:lnSpc>
              <a:spcBef>
                <a:spcPct val="0"/>
              </a:spcBef>
            </a:pPr>
            <a:r>
              <a:rPr lang="en-US" sz="1366">
                <a:solidFill>
                  <a:srgbClr val="000000"/>
                </a:solidFill>
                <a:latin typeface="Arimo"/>
                <a:ea typeface="Arimo"/>
                <a:cs typeface="Arimo"/>
                <a:sym typeface="Arimo"/>
              </a:rPr>
              <a:t>1               0.94     0.20  0.03    0.33          0.0          0.85   </a:t>
            </a:r>
          </a:p>
          <a:p>
            <a:pPr algn="l">
              <a:lnSpc>
                <a:spcPts val="1716"/>
              </a:lnSpc>
              <a:spcBef>
                <a:spcPct val="0"/>
              </a:spcBef>
            </a:pPr>
          </a:p>
          <a:p>
            <a:pPr algn="l">
              <a:lnSpc>
                <a:spcPts val="1716"/>
              </a:lnSpc>
              <a:spcBef>
                <a:spcPct val="0"/>
              </a:spcBef>
            </a:pPr>
            <a:r>
              <a:rPr lang="en-US" sz="1366">
                <a:solidFill>
                  <a:srgbClr val="000000"/>
                </a:solidFill>
                <a:latin typeface="Arimo"/>
                <a:ea typeface="Arimo"/>
                <a:cs typeface="Arimo"/>
                <a:sym typeface="Arimo"/>
              </a:rPr>
              <a:t>   Perplexity  SelfBLEU  </a:t>
            </a:r>
          </a:p>
          <a:p>
            <a:pPr algn="l">
              <a:lnSpc>
                <a:spcPts val="1716"/>
              </a:lnSpc>
              <a:spcBef>
                <a:spcPct val="0"/>
              </a:spcBef>
            </a:pPr>
            <a:r>
              <a:rPr lang="en-US" sz="1366">
                <a:solidFill>
                  <a:srgbClr val="000000"/>
                </a:solidFill>
                <a:latin typeface="Arimo"/>
                <a:ea typeface="Arimo"/>
                <a:cs typeface="Arimo"/>
                <a:sym typeface="Arimo"/>
              </a:rPr>
              <a:t>0          15      0.30  </a:t>
            </a:r>
          </a:p>
          <a:p>
            <a:pPr algn="l">
              <a:lnSpc>
                <a:spcPts val="1716"/>
              </a:lnSpc>
              <a:spcBef>
                <a:spcPct val="0"/>
              </a:spcBef>
            </a:pPr>
            <a:r>
              <a:rPr lang="en-US" sz="1366">
                <a:solidFill>
                  <a:srgbClr val="000000"/>
                </a:solidFill>
                <a:latin typeface="Arimo"/>
                <a:ea typeface="Arimo"/>
                <a:cs typeface="Arimo"/>
                <a:sym typeface="Arimo"/>
              </a:rPr>
              <a:t>1          12      0.29</a:t>
            </a:r>
          </a:p>
        </p:txBody>
      </p:sp>
      <p:sp>
        <p:nvSpPr>
          <p:cNvPr name="TextBox 9" id="9"/>
          <p:cNvSpPr txBox="true"/>
          <p:nvPr/>
        </p:nvSpPr>
        <p:spPr>
          <a:xfrm rot="0">
            <a:off x="250908" y="4621026"/>
            <a:ext cx="7148438" cy="3208907"/>
          </a:xfrm>
          <a:prstGeom prst="rect">
            <a:avLst/>
          </a:prstGeom>
        </p:spPr>
        <p:txBody>
          <a:bodyPr anchor="t" rtlCol="false" tIns="0" lIns="0" bIns="0" rIns="0">
            <a:spAutoFit/>
          </a:bodyPr>
          <a:lstStyle/>
          <a:p>
            <a:pPr algn="l">
              <a:lnSpc>
                <a:spcPts val="1868"/>
              </a:lnSpc>
              <a:spcBef>
                <a:spcPct val="0"/>
              </a:spcBef>
            </a:pPr>
          </a:p>
          <a:p>
            <a:pPr algn="l">
              <a:lnSpc>
                <a:spcPts val="1868"/>
              </a:lnSpc>
              <a:spcBef>
                <a:spcPct val="0"/>
              </a:spcBef>
            </a:pPr>
          </a:p>
          <a:p>
            <a:pPr algn="l">
              <a:lnSpc>
                <a:spcPts val="1868"/>
              </a:lnSpc>
              <a:spcBef>
                <a:spcPct val="0"/>
              </a:spcBef>
            </a:pPr>
            <a:r>
              <a:rPr lang="en-US" sz="1487">
                <a:solidFill>
                  <a:srgbClr val="000000"/>
                </a:solidFill>
                <a:latin typeface="Arimo"/>
                <a:ea typeface="Arimo"/>
                <a:cs typeface="Arimo"/>
                <a:sym typeface="Arimo"/>
              </a:rPr>
              <a:t>### Overall Results Summary (Gemma) ###</a:t>
            </a:r>
          </a:p>
          <a:p>
            <a:pPr algn="l">
              <a:lnSpc>
                <a:spcPts val="1868"/>
              </a:lnSpc>
              <a:spcBef>
                <a:spcPct val="0"/>
              </a:spcBef>
            </a:pPr>
            <a:r>
              <a:rPr lang="en-US" sz="1487">
                <a:solidFill>
                  <a:srgbClr val="000000"/>
                </a:solidFill>
                <a:latin typeface="Arimo"/>
                <a:ea typeface="Arimo"/>
                <a:cs typeface="Arimo"/>
                <a:sym typeface="Arimo"/>
              </a:rPr>
              <a:t>   Model  Factual Accuracy  Clinical Relevance  Potential Harm  \</a:t>
            </a:r>
          </a:p>
          <a:p>
            <a:pPr algn="l">
              <a:lnSpc>
                <a:spcPts val="1868"/>
              </a:lnSpc>
              <a:spcBef>
                <a:spcPct val="0"/>
              </a:spcBef>
            </a:pPr>
            <a:r>
              <a:rPr lang="en-US" sz="1487">
                <a:solidFill>
                  <a:srgbClr val="000000"/>
                </a:solidFill>
                <a:latin typeface="Arimo"/>
                <a:ea typeface="Arimo"/>
                <a:cs typeface="Arimo"/>
                <a:sym typeface="Arimo"/>
              </a:rPr>
              <a:t>0  Gemma             0.940               0.940           0.939   </a:t>
            </a:r>
          </a:p>
          <a:p>
            <a:pPr algn="l">
              <a:lnSpc>
                <a:spcPts val="1868"/>
              </a:lnSpc>
              <a:spcBef>
                <a:spcPct val="0"/>
              </a:spcBef>
            </a:pPr>
            <a:r>
              <a:rPr lang="en-US" sz="1487">
                <a:solidFill>
                  <a:srgbClr val="000000"/>
                </a:solidFill>
                <a:latin typeface="Arimo"/>
                <a:ea typeface="Arimo"/>
                <a:cs typeface="Arimo"/>
                <a:sym typeface="Arimo"/>
              </a:rPr>
              <a:t>1  GPT-4             0.939               0.939           0.938   </a:t>
            </a:r>
          </a:p>
          <a:p>
            <a:pPr algn="l">
              <a:lnSpc>
                <a:spcPts val="1868"/>
              </a:lnSpc>
              <a:spcBef>
                <a:spcPct val="0"/>
              </a:spcBef>
            </a:pPr>
          </a:p>
          <a:p>
            <a:pPr algn="l">
              <a:lnSpc>
                <a:spcPts val="1868"/>
              </a:lnSpc>
              <a:spcBef>
                <a:spcPct val="0"/>
              </a:spcBef>
            </a:pPr>
            <a:r>
              <a:rPr lang="en-US" sz="1487">
                <a:solidFill>
                  <a:srgbClr val="000000"/>
                </a:solidFill>
                <a:latin typeface="Arimo"/>
                <a:ea typeface="Arimo"/>
                <a:cs typeface="Arimo"/>
                <a:sym typeface="Arimo"/>
              </a:rPr>
              <a:t>   Fluency &amp; Grammar  ROUGE-L   BLEU  METEOR  Exact_Match  BERTScore_F1  \</a:t>
            </a:r>
          </a:p>
          <a:p>
            <a:pPr algn="l">
              <a:lnSpc>
                <a:spcPts val="1868"/>
              </a:lnSpc>
              <a:spcBef>
                <a:spcPct val="0"/>
              </a:spcBef>
            </a:pPr>
            <a:r>
              <a:rPr lang="en-US" sz="1487">
                <a:solidFill>
                  <a:srgbClr val="000000"/>
                </a:solidFill>
                <a:latin typeface="Arimo"/>
                <a:ea typeface="Arimo"/>
                <a:cs typeface="Arimo"/>
                <a:sym typeface="Arimo"/>
              </a:rPr>
              <a:t>0               0.94    0.040  0.005   0.128          0.0         0.790   </a:t>
            </a:r>
          </a:p>
          <a:p>
            <a:pPr algn="l">
              <a:lnSpc>
                <a:spcPts val="1868"/>
              </a:lnSpc>
              <a:spcBef>
                <a:spcPct val="0"/>
              </a:spcBef>
            </a:pPr>
            <a:r>
              <a:rPr lang="en-US" sz="1487">
                <a:solidFill>
                  <a:srgbClr val="000000"/>
                </a:solidFill>
                <a:latin typeface="Arimo"/>
                <a:ea typeface="Arimo"/>
                <a:cs typeface="Arimo"/>
                <a:sym typeface="Arimo"/>
              </a:rPr>
              <a:t>1               0.94    0.122  0.016   0.339          0.0         0.851   </a:t>
            </a:r>
          </a:p>
          <a:p>
            <a:pPr algn="l">
              <a:lnSpc>
                <a:spcPts val="1868"/>
              </a:lnSpc>
              <a:spcBef>
                <a:spcPct val="0"/>
              </a:spcBef>
            </a:pPr>
          </a:p>
          <a:p>
            <a:pPr algn="l">
              <a:lnSpc>
                <a:spcPts val="1868"/>
              </a:lnSpc>
              <a:spcBef>
                <a:spcPct val="0"/>
              </a:spcBef>
            </a:pPr>
            <a:r>
              <a:rPr lang="en-US" sz="1487">
                <a:solidFill>
                  <a:srgbClr val="000000"/>
                </a:solidFill>
                <a:latin typeface="Arimo"/>
                <a:ea typeface="Arimo"/>
                <a:cs typeface="Arimo"/>
                <a:sym typeface="Arimo"/>
              </a:rPr>
              <a:t>   Perplexity  SelfBLEU  </a:t>
            </a:r>
          </a:p>
          <a:p>
            <a:pPr algn="l">
              <a:lnSpc>
                <a:spcPts val="1868"/>
              </a:lnSpc>
              <a:spcBef>
                <a:spcPct val="0"/>
              </a:spcBef>
            </a:pPr>
            <a:r>
              <a:rPr lang="en-US" sz="1487">
                <a:solidFill>
                  <a:srgbClr val="000000"/>
                </a:solidFill>
                <a:latin typeface="Arimo"/>
                <a:ea typeface="Arimo"/>
                <a:cs typeface="Arimo"/>
                <a:sym typeface="Arimo"/>
              </a:rPr>
              <a:t>0     142.575      0.15  </a:t>
            </a:r>
          </a:p>
          <a:p>
            <a:pPr algn="l">
              <a:lnSpc>
                <a:spcPts val="1868"/>
              </a:lnSpc>
              <a:spcBef>
                <a:spcPct val="0"/>
              </a:spcBef>
            </a:pPr>
            <a:r>
              <a:rPr lang="en-US" sz="1487">
                <a:solidFill>
                  <a:srgbClr val="000000"/>
                </a:solidFill>
                <a:latin typeface="Arimo"/>
                <a:ea typeface="Arimo"/>
                <a:cs typeface="Arimo"/>
                <a:sym typeface="Arimo"/>
              </a:rPr>
              <a:t>1      13.677      0.29 </a:t>
            </a:r>
          </a:p>
        </p:txBody>
      </p:sp>
      <p:sp>
        <p:nvSpPr>
          <p:cNvPr name="TextBox 10" id="10"/>
          <p:cNvSpPr txBox="true"/>
          <p:nvPr/>
        </p:nvSpPr>
        <p:spPr>
          <a:xfrm rot="0">
            <a:off x="11203899" y="1405074"/>
            <a:ext cx="6055401" cy="2758488"/>
          </a:xfrm>
          <a:prstGeom prst="rect">
            <a:avLst/>
          </a:prstGeom>
        </p:spPr>
        <p:txBody>
          <a:bodyPr anchor="t" rtlCol="false" tIns="0" lIns="0" bIns="0" rIns="0">
            <a:spAutoFit/>
          </a:bodyPr>
          <a:lstStyle/>
          <a:p>
            <a:pPr algn="l">
              <a:lnSpc>
                <a:spcPts val="1582"/>
              </a:lnSpc>
              <a:spcBef>
                <a:spcPct val="0"/>
              </a:spcBef>
            </a:pPr>
          </a:p>
          <a:p>
            <a:pPr algn="l">
              <a:lnSpc>
                <a:spcPts val="1582"/>
              </a:lnSpc>
              <a:spcBef>
                <a:spcPct val="0"/>
              </a:spcBef>
            </a:pPr>
          </a:p>
          <a:p>
            <a:pPr algn="l">
              <a:lnSpc>
                <a:spcPts val="1582"/>
              </a:lnSpc>
              <a:spcBef>
                <a:spcPct val="0"/>
              </a:spcBef>
            </a:pPr>
            <a:r>
              <a:rPr lang="en-US" sz="1259">
                <a:solidFill>
                  <a:srgbClr val="000000"/>
                </a:solidFill>
                <a:latin typeface="Arimo"/>
                <a:ea typeface="Arimo"/>
                <a:cs typeface="Arimo"/>
                <a:sym typeface="Arimo"/>
              </a:rPr>
              <a:t>### Overall Results Summary (Biomistral - 7B) ###</a:t>
            </a:r>
          </a:p>
          <a:p>
            <a:pPr algn="l">
              <a:lnSpc>
                <a:spcPts val="1582"/>
              </a:lnSpc>
              <a:spcBef>
                <a:spcPct val="0"/>
              </a:spcBef>
            </a:pPr>
            <a:r>
              <a:rPr lang="en-US" sz="1259">
                <a:solidFill>
                  <a:srgbClr val="000000"/>
                </a:solidFill>
                <a:latin typeface="Arimo"/>
                <a:ea typeface="Arimo"/>
                <a:cs typeface="Arimo"/>
                <a:sym typeface="Arimo"/>
              </a:rPr>
              <a:t>        Model  Factual Accuracy  Clinical Relevance  Potential Harm  \</a:t>
            </a:r>
          </a:p>
          <a:p>
            <a:pPr algn="l">
              <a:lnSpc>
                <a:spcPts val="1582"/>
              </a:lnSpc>
              <a:spcBef>
                <a:spcPct val="0"/>
              </a:spcBef>
            </a:pPr>
            <a:r>
              <a:rPr lang="en-US" sz="1259">
                <a:solidFill>
                  <a:srgbClr val="000000"/>
                </a:solidFill>
                <a:latin typeface="Arimo"/>
                <a:ea typeface="Arimo"/>
                <a:cs typeface="Arimo"/>
                <a:sym typeface="Arimo"/>
              </a:rPr>
              <a:t>0  BioMistral             0.939               0.939           0.938   </a:t>
            </a:r>
          </a:p>
          <a:p>
            <a:pPr algn="l">
              <a:lnSpc>
                <a:spcPts val="1582"/>
              </a:lnSpc>
              <a:spcBef>
                <a:spcPct val="0"/>
              </a:spcBef>
            </a:pPr>
            <a:r>
              <a:rPr lang="en-US" sz="1259">
                <a:solidFill>
                  <a:srgbClr val="000000"/>
                </a:solidFill>
                <a:latin typeface="Arimo"/>
                <a:ea typeface="Arimo"/>
                <a:cs typeface="Arimo"/>
                <a:sym typeface="Arimo"/>
              </a:rPr>
              <a:t>1       GPT-4             0.939               0.939           0.938   </a:t>
            </a:r>
          </a:p>
          <a:p>
            <a:pPr algn="l">
              <a:lnSpc>
                <a:spcPts val="1582"/>
              </a:lnSpc>
              <a:spcBef>
                <a:spcPct val="0"/>
              </a:spcBef>
            </a:pPr>
          </a:p>
          <a:p>
            <a:pPr algn="l">
              <a:lnSpc>
                <a:spcPts val="1582"/>
              </a:lnSpc>
              <a:spcBef>
                <a:spcPct val="0"/>
              </a:spcBef>
            </a:pPr>
            <a:r>
              <a:rPr lang="en-US" sz="1259">
                <a:solidFill>
                  <a:srgbClr val="000000"/>
                </a:solidFill>
                <a:latin typeface="Arimo"/>
                <a:ea typeface="Arimo"/>
                <a:cs typeface="Arimo"/>
                <a:sym typeface="Arimo"/>
              </a:rPr>
              <a:t>   Fluency &amp; Grammar  ROUGE-L   BLEU  METEOR  Exact_Match  BERTScore_F1  \</a:t>
            </a:r>
          </a:p>
          <a:p>
            <a:pPr algn="l">
              <a:lnSpc>
                <a:spcPts val="1582"/>
              </a:lnSpc>
              <a:spcBef>
                <a:spcPct val="0"/>
              </a:spcBef>
            </a:pPr>
            <a:r>
              <a:rPr lang="en-US" sz="1259">
                <a:solidFill>
                  <a:srgbClr val="000000"/>
                </a:solidFill>
                <a:latin typeface="Arimo"/>
                <a:ea typeface="Arimo"/>
                <a:cs typeface="Arimo"/>
                <a:sym typeface="Arimo"/>
              </a:rPr>
              <a:t>0               0.94    0.097  0.015   0.271          0.0         0.842   </a:t>
            </a:r>
          </a:p>
          <a:p>
            <a:pPr algn="l">
              <a:lnSpc>
                <a:spcPts val="1582"/>
              </a:lnSpc>
              <a:spcBef>
                <a:spcPct val="0"/>
              </a:spcBef>
            </a:pPr>
            <a:r>
              <a:rPr lang="en-US" sz="1259">
                <a:solidFill>
                  <a:srgbClr val="000000"/>
                </a:solidFill>
                <a:latin typeface="Arimo"/>
                <a:ea typeface="Arimo"/>
                <a:cs typeface="Arimo"/>
                <a:sym typeface="Arimo"/>
              </a:rPr>
              <a:t>1               0.94    0.120  0.017   0.329          0.0         0.849   </a:t>
            </a:r>
          </a:p>
          <a:p>
            <a:pPr algn="l">
              <a:lnSpc>
                <a:spcPts val="1582"/>
              </a:lnSpc>
              <a:spcBef>
                <a:spcPct val="0"/>
              </a:spcBef>
            </a:pPr>
          </a:p>
          <a:p>
            <a:pPr algn="l">
              <a:lnSpc>
                <a:spcPts val="1582"/>
              </a:lnSpc>
              <a:spcBef>
                <a:spcPct val="0"/>
              </a:spcBef>
            </a:pPr>
            <a:r>
              <a:rPr lang="en-US" sz="1259">
                <a:solidFill>
                  <a:srgbClr val="000000"/>
                </a:solidFill>
                <a:latin typeface="Arimo"/>
                <a:ea typeface="Arimo"/>
                <a:cs typeface="Arimo"/>
                <a:sym typeface="Arimo"/>
              </a:rPr>
              <a:t>   Perplexity  SelfBLEU  </a:t>
            </a:r>
          </a:p>
          <a:p>
            <a:pPr algn="l">
              <a:lnSpc>
                <a:spcPts val="1582"/>
              </a:lnSpc>
              <a:spcBef>
                <a:spcPct val="0"/>
              </a:spcBef>
            </a:pPr>
            <a:r>
              <a:rPr lang="en-US" sz="1259">
                <a:solidFill>
                  <a:srgbClr val="000000"/>
                </a:solidFill>
                <a:latin typeface="Arimo"/>
                <a:ea typeface="Arimo"/>
                <a:cs typeface="Arimo"/>
                <a:sym typeface="Arimo"/>
              </a:rPr>
              <a:t>0      16.391     0.316  </a:t>
            </a:r>
          </a:p>
          <a:p>
            <a:pPr algn="l">
              <a:lnSpc>
                <a:spcPts val="1582"/>
              </a:lnSpc>
              <a:spcBef>
                <a:spcPct val="0"/>
              </a:spcBef>
            </a:pPr>
            <a:r>
              <a:rPr lang="en-US" sz="1259">
                <a:solidFill>
                  <a:srgbClr val="000000"/>
                </a:solidFill>
                <a:latin typeface="Arimo"/>
                <a:ea typeface="Arimo"/>
                <a:cs typeface="Arimo"/>
                <a:sym typeface="Arimo"/>
              </a:rPr>
              <a:t>1      12.727     0.287</a:t>
            </a:r>
          </a:p>
        </p:txBody>
      </p:sp>
      <p:sp>
        <p:nvSpPr>
          <p:cNvPr name="TextBox 11" id="11"/>
          <p:cNvSpPr txBox="true"/>
          <p:nvPr/>
        </p:nvSpPr>
        <p:spPr>
          <a:xfrm rot="0">
            <a:off x="11198845" y="5054410"/>
            <a:ext cx="6021493" cy="2342138"/>
          </a:xfrm>
          <a:prstGeom prst="rect">
            <a:avLst/>
          </a:prstGeom>
        </p:spPr>
        <p:txBody>
          <a:bodyPr anchor="t" rtlCol="false" tIns="0" lIns="0" bIns="0" rIns="0">
            <a:spAutoFit/>
          </a:bodyPr>
          <a:lstStyle/>
          <a:p>
            <a:pPr algn="l">
              <a:lnSpc>
                <a:spcPts val="1545"/>
              </a:lnSpc>
              <a:spcBef>
                <a:spcPct val="0"/>
              </a:spcBef>
            </a:pPr>
            <a:r>
              <a:rPr lang="en-US" sz="1230">
                <a:solidFill>
                  <a:srgbClr val="000000"/>
                </a:solidFill>
                <a:latin typeface="Arimo"/>
                <a:ea typeface="Arimo"/>
                <a:cs typeface="Arimo"/>
                <a:sym typeface="Arimo"/>
              </a:rPr>
              <a:t>### Overall Results Summary ###</a:t>
            </a:r>
          </a:p>
          <a:p>
            <a:pPr algn="l">
              <a:lnSpc>
                <a:spcPts val="1545"/>
              </a:lnSpc>
              <a:spcBef>
                <a:spcPct val="0"/>
              </a:spcBef>
            </a:pPr>
            <a:r>
              <a:rPr lang="en-US" sz="1230">
                <a:solidFill>
                  <a:srgbClr val="000000"/>
                </a:solidFill>
                <a:latin typeface="Arimo"/>
                <a:ea typeface="Arimo"/>
                <a:cs typeface="Arimo"/>
                <a:sym typeface="Arimo"/>
              </a:rPr>
              <a:t>      Model  Factual Accuracy  Clinical Relevance  Potential Harm  \</a:t>
            </a:r>
          </a:p>
          <a:p>
            <a:pPr algn="l">
              <a:lnSpc>
                <a:spcPts val="1545"/>
              </a:lnSpc>
              <a:spcBef>
                <a:spcPct val="0"/>
              </a:spcBef>
            </a:pPr>
            <a:r>
              <a:rPr lang="en-US" sz="1230">
                <a:solidFill>
                  <a:srgbClr val="000000"/>
                </a:solidFill>
                <a:latin typeface="Arimo"/>
                <a:ea typeface="Arimo"/>
                <a:cs typeface="Arimo"/>
                <a:sym typeface="Arimo"/>
              </a:rPr>
              <a:t>0  deepseek             0.940               0.939           0.939   </a:t>
            </a:r>
          </a:p>
          <a:p>
            <a:pPr algn="l">
              <a:lnSpc>
                <a:spcPts val="1545"/>
              </a:lnSpc>
              <a:spcBef>
                <a:spcPct val="0"/>
              </a:spcBef>
            </a:pPr>
            <a:r>
              <a:rPr lang="en-US" sz="1230">
                <a:solidFill>
                  <a:srgbClr val="000000"/>
                </a:solidFill>
                <a:latin typeface="Arimo"/>
                <a:ea typeface="Arimo"/>
                <a:cs typeface="Arimo"/>
                <a:sym typeface="Arimo"/>
              </a:rPr>
              <a:t>1     GPT-4             0.939               0.938           0.938   </a:t>
            </a:r>
          </a:p>
          <a:p>
            <a:pPr algn="l">
              <a:lnSpc>
                <a:spcPts val="1545"/>
              </a:lnSpc>
              <a:spcBef>
                <a:spcPct val="0"/>
              </a:spcBef>
            </a:pPr>
          </a:p>
          <a:p>
            <a:pPr algn="l">
              <a:lnSpc>
                <a:spcPts val="1545"/>
              </a:lnSpc>
              <a:spcBef>
                <a:spcPct val="0"/>
              </a:spcBef>
            </a:pPr>
            <a:r>
              <a:rPr lang="en-US" sz="1230">
                <a:solidFill>
                  <a:srgbClr val="000000"/>
                </a:solidFill>
                <a:latin typeface="Arimo"/>
                <a:ea typeface="Arimo"/>
                <a:cs typeface="Arimo"/>
                <a:sym typeface="Arimo"/>
              </a:rPr>
              <a:t>   Fluency &amp; Grammar  ROUGE-L   BLEU  METEOR  Exact_Match  BERTScore_F1  \</a:t>
            </a:r>
          </a:p>
          <a:p>
            <a:pPr algn="l">
              <a:lnSpc>
                <a:spcPts val="1545"/>
              </a:lnSpc>
              <a:spcBef>
                <a:spcPct val="0"/>
              </a:spcBef>
            </a:pPr>
            <a:r>
              <a:rPr lang="en-US" sz="1230">
                <a:solidFill>
                  <a:srgbClr val="000000"/>
                </a:solidFill>
                <a:latin typeface="Arimo"/>
                <a:ea typeface="Arimo"/>
                <a:cs typeface="Arimo"/>
                <a:sym typeface="Arimo"/>
              </a:rPr>
              <a:t>0              0.940    0.070  0.007   0.215          0.0         0.821   </a:t>
            </a:r>
          </a:p>
          <a:p>
            <a:pPr algn="l">
              <a:lnSpc>
                <a:spcPts val="1545"/>
              </a:lnSpc>
              <a:spcBef>
                <a:spcPct val="0"/>
              </a:spcBef>
            </a:pPr>
            <a:r>
              <a:rPr lang="en-US" sz="1230">
                <a:solidFill>
                  <a:srgbClr val="000000"/>
                </a:solidFill>
                <a:latin typeface="Arimo"/>
                <a:ea typeface="Arimo"/>
                <a:cs typeface="Arimo"/>
                <a:sym typeface="Arimo"/>
              </a:rPr>
              <a:t>1              0.939    0.118  0.015   0.330          0.0         0.850   </a:t>
            </a:r>
          </a:p>
          <a:p>
            <a:pPr algn="l">
              <a:lnSpc>
                <a:spcPts val="1545"/>
              </a:lnSpc>
              <a:spcBef>
                <a:spcPct val="0"/>
              </a:spcBef>
            </a:pPr>
          </a:p>
          <a:p>
            <a:pPr algn="l">
              <a:lnSpc>
                <a:spcPts val="1545"/>
              </a:lnSpc>
              <a:spcBef>
                <a:spcPct val="0"/>
              </a:spcBef>
            </a:pPr>
            <a:r>
              <a:rPr lang="en-US" sz="1230">
                <a:solidFill>
                  <a:srgbClr val="000000"/>
                </a:solidFill>
                <a:latin typeface="Arimo"/>
                <a:ea typeface="Arimo"/>
                <a:cs typeface="Arimo"/>
                <a:sym typeface="Arimo"/>
              </a:rPr>
              <a:t>   Perplexity  SelfBLEU  </a:t>
            </a:r>
          </a:p>
          <a:p>
            <a:pPr algn="l">
              <a:lnSpc>
                <a:spcPts val="1545"/>
              </a:lnSpc>
              <a:spcBef>
                <a:spcPct val="0"/>
              </a:spcBef>
            </a:pPr>
            <a:r>
              <a:rPr lang="en-US" sz="1230">
                <a:solidFill>
                  <a:srgbClr val="000000"/>
                </a:solidFill>
                <a:latin typeface="Arimo"/>
                <a:ea typeface="Arimo"/>
                <a:cs typeface="Arimo"/>
                <a:sym typeface="Arimo"/>
              </a:rPr>
              <a:t>0       20.09     0.342  </a:t>
            </a:r>
          </a:p>
          <a:p>
            <a:pPr algn="l">
              <a:lnSpc>
                <a:spcPts val="1545"/>
              </a:lnSpc>
              <a:spcBef>
                <a:spcPct val="0"/>
              </a:spcBef>
            </a:pPr>
            <a:r>
              <a:rPr lang="en-US" sz="1230">
                <a:solidFill>
                  <a:srgbClr val="000000"/>
                </a:solidFill>
                <a:latin typeface="Arimo"/>
                <a:ea typeface="Arimo"/>
                <a:cs typeface="Arimo"/>
                <a:sym typeface="Arimo"/>
              </a:rPr>
              <a:t>1       13.36     0.283  </a:t>
            </a:r>
          </a:p>
        </p:txBody>
      </p:sp>
      <p:sp>
        <p:nvSpPr>
          <p:cNvPr name="TextBox 12" id="12"/>
          <p:cNvSpPr txBox="true"/>
          <p:nvPr/>
        </p:nvSpPr>
        <p:spPr>
          <a:xfrm rot="0">
            <a:off x="6057784" y="6812946"/>
            <a:ext cx="5993439" cy="2693510"/>
          </a:xfrm>
          <a:prstGeom prst="rect">
            <a:avLst/>
          </a:prstGeom>
        </p:spPr>
        <p:txBody>
          <a:bodyPr anchor="t" rtlCol="false" tIns="0" lIns="0" bIns="0" rIns="0">
            <a:spAutoFit/>
          </a:bodyPr>
          <a:lstStyle/>
          <a:p>
            <a:pPr algn="l">
              <a:lnSpc>
                <a:spcPts val="1566"/>
              </a:lnSpc>
              <a:spcBef>
                <a:spcPct val="0"/>
              </a:spcBef>
            </a:pPr>
          </a:p>
          <a:p>
            <a:pPr algn="l">
              <a:lnSpc>
                <a:spcPts val="1566"/>
              </a:lnSpc>
              <a:spcBef>
                <a:spcPct val="0"/>
              </a:spcBef>
            </a:pPr>
          </a:p>
          <a:p>
            <a:pPr algn="l">
              <a:lnSpc>
                <a:spcPts val="1566"/>
              </a:lnSpc>
              <a:spcBef>
                <a:spcPct val="0"/>
              </a:spcBef>
            </a:pPr>
            <a:r>
              <a:rPr lang="en-US" sz="1247">
                <a:solidFill>
                  <a:srgbClr val="000000"/>
                </a:solidFill>
                <a:latin typeface="Arimo"/>
                <a:ea typeface="Arimo"/>
                <a:cs typeface="Arimo"/>
                <a:sym typeface="Arimo"/>
              </a:rPr>
              <a:t>### Overall Results Summary (Medllama 3- 8B) ###</a:t>
            </a:r>
          </a:p>
          <a:p>
            <a:pPr algn="l">
              <a:lnSpc>
                <a:spcPts val="1566"/>
              </a:lnSpc>
              <a:spcBef>
                <a:spcPct val="0"/>
              </a:spcBef>
            </a:pPr>
            <a:r>
              <a:rPr lang="en-US" sz="1247">
                <a:solidFill>
                  <a:srgbClr val="000000"/>
                </a:solidFill>
                <a:latin typeface="Arimo"/>
                <a:ea typeface="Arimo"/>
                <a:cs typeface="Arimo"/>
                <a:sym typeface="Arimo"/>
              </a:rPr>
              <a:t>       Model  Factual Accuracy  Clinical Relevance  Potential Harm  \</a:t>
            </a:r>
          </a:p>
          <a:p>
            <a:pPr algn="l">
              <a:lnSpc>
                <a:spcPts val="1566"/>
              </a:lnSpc>
              <a:spcBef>
                <a:spcPct val="0"/>
              </a:spcBef>
            </a:pPr>
            <a:r>
              <a:rPr lang="en-US" sz="1247">
                <a:solidFill>
                  <a:srgbClr val="000000"/>
                </a:solidFill>
                <a:latin typeface="Arimo"/>
                <a:ea typeface="Arimo"/>
                <a:cs typeface="Arimo"/>
                <a:sym typeface="Arimo"/>
              </a:rPr>
              <a:t>0  medllama3             0.940               0.940           0.940   </a:t>
            </a:r>
          </a:p>
          <a:p>
            <a:pPr algn="l">
              <a:lnSpc>
                <a:spcPts val="1566"/>
              </a:lnSpc>
              <a:spcBef>
                <a:spcPct val="0"/>
              </a:spcBef>
            </a:pPr>
            <a:r>
              <a:rPr lang="en-US" sz="1247">
                <a:solidFill>
                  <a:srgbClr val="000000"/>
                </a:solidFill>
                <a:latin typeface="Arimo"/>
                <a:ea typeface="Arimo"/>
                <a:cs typeface="Arimo"/>
                <a:sym typeface="Arimo"/>
              </a:rPr>
              <a:t>1      GPT-4             0.939               0.939           0.938   </a:t>
            </a:r>
          </a:p>
          <a:p>
            <a:pPr algn="l">
              <a:lnSpc>
                <a:spcPts val="1566"/>
              </a:lnSpc>
              <a:spcBef>
                <a:spcPct val="0"/>
              </a:spcBef>
            </a:pPr>
          </a:p>
          <a:p>
            <a:pPr algn="l">
              <a:lnSpc>
                <a:spcPts val="1566"/>
              </a:lnSpc>
              <a:spcBef>
                <a:spcPct val="0"/>
              </a:spcBef>
            </a:pPr>
            <a:r>
              <a:rPr lang="en-US" sz="1247">
                <a:solidFill>
                  <a:srgbClr val="000000"/>
                </a:solidFill>
                <a:latin typeface="Arimo"/>
                <a:ea typeface="Arimo"/>
                <a:cs typeface="Arimo"/>
                <a:sym typeface="Arimo"/>
              </a:rPr>
              <a:t>   Fluency &amp; Grammar  ROUGE-L   BLEU  METEOR  Exact_Match  BERTScore_F1  \</a:t>
            </a:r>
          </a:p>
          <a:p>
            <a:pPr algn="l">
              <a:lnSpc>
                <a:spcPts val="1566"/>
              </a:lnSpc>
              <a:spcBef>
                <a:spcPct val="0"/>
              </a:spcBef>
            </a:pPr>
            <a:r>
              <a:rPr lang="en-US" sz="1247">
                <a:solidFill>
                  <a:srgbClr val="000000"/>
                </a:solidFill>
                <a:latin typeface="Arimo"/>
                <a:ea typeface="Arimo"/>
                <a:cs typeface="Arimo"/>
                <a:sym typeface="Arimo"/>
              </a:rPr>
              <a:t>0              0.941    0.061  0.007   0.283          0.0         0.826   </a:t>
            </a:r>
          </a:p>
          <a:p>
            <a:pPr algn="l">
              <a:lnSpc>
                <a:spcPts val="1566"/>
              </a:lnSpc>
              <a:spcBef>
                <a:spcPct val="0"/>
              </a:spcBef>
            </a:pPr>
            <a:r>
              <a:rPr lang="en-US" sz="1247">
                <a:solidFill>
                  <a:srgbClr val="000000"/>
                </a:solidFill>
                <a:latin typeface="Arimo"/>
                <a:ea typeface="Arimo"/>
                <a:cs typeface="Arimo"/>
                <a:sym typeface="Arimo"/>
              </a:rPr>
              <a:t>1              0.939    0.117  0.017   0.318          0.0         0.850   </a:t>
            </a:r>
          </a:p>
          <a:p>
            <a:pPr algn="l">
              <a:lnSpc>
                <a:spcPts val="1566"/>
              </a:lnSpc>
              <a:spcBef>
                <a:spcPct val="0"/>
              </a:spcBef>
            </a:pPr>
          </a:p>
          <a:p>
            <a:pPr algn="l">
              <a:lnSpc>
                <a:spcPts val="1566"/>
              </a:lnSpc>
              <a:spcBef>
                <a:spcPct val="0"/>
              </a:spcBef>
            </a:pPr>
            <a:r>
              <a:rPr lang="en-US" sz="1247">
                <a:solidFill>
                  <a:srgbClr val="000000"/>
                </a:solidFill>
                <a:latin typeface="Arimo"/>
                <a:ea typeface="Arimo"/>
                <a:cs typeface="Arimo"/>
                <a:sym typeface="Arimo"/>
              </a:rPr>
              <a:t>   Perplexity  SelfBLEU  </a:t>
            </a:r>
          </a:p>
          <a:p>
            <a:pPr algn="l">
              <a:lnSpc>
                <a:spcPts val="1566"/>
              </a:lnSpc>
              <a:spcBef>
                <a:spcPct val="0"/>
              </a:spcBef>
            </a:pPr>
            <a:r>
              <a:rPr lang="en-US" sz="1247">
                <a:solidFill>
                  <a:srgbClr val="000000"/>
                </a:solidFill>
                <a:latin typeface="Arimo"/>
                <a:ea typeface="Arimo"/>
                <a:cs typeface="Arimo"/>
                <a:sym typeface="Arimo"/>
              </a:rPr>
              <a:t>0      21.029     0.301  </a:t>
            </a:r>
          </a:p>
          <a:p>
            <a:pPr algn="l">
              <a:lnSpc>
                <a:spcPts val="1566"/>
              </a:lnSpc>
              <a:spcBef>
                <a:spcPct val="0"/>
              </a:spcBef>
            </a:pPr>
            <a:r>
              <a:rPr lang="en-US" sz="1247">
                <a:solidFill>
                  <a:srgbClr val="000000"/>
                </a:solidFill>
                <a:latin typeface="Arimo"/>
                <a:ea typeface="Arimo"/>
                <a:cs typeface="Arimo"/>
                <a:sym typeface="Arimo"/>
              </a:rPr>
              <a:t>1      13.161     0.271 </a:t>
            </a:r>
          </a:p>
        </p:txBody>
      </p:sp>
      <p:sp>
        <p:nvSpPr>
          <p:cNvPr name="TextBox 13" id="13"/>
          <p:cNvSpPr txBox="true"/>
          <p:nvPr/>
        </p:nvSpPr>
        <p:spPr>
          <a:xfrm rot="0">
            <a:off x="6712346" y="6548726"/>
            <a:ext cx="3560150" cy="483650"/>
          </a:xfrm>
          <a:prstGeom prst="rect">
            <a:avLst/>
          </a:prstGeom>
        </p:spPr>
        <p:txBody>
          <a:bodyPr anchor="t" rtlCol="false" tIns="0" lIns="0" bIns="0" rIns="0">
            <a:spAutoFit/>
          </a:bodyPr>
          <a:lstStyle/>
          <a:p>
            <a:pPr algn="ctr">
              <a:lnSpc>
                <a:spcPts val="3751"/>
              </a:lnSpc>
              <a:spcBef>
                <a:spcPct val="0"/>
              </a:spcBef>
            </a:pPr>
            <a:r>
              <a:rPr lang="en-US" b="true" sz="2987">
                <a:solidFill>
                  <a:srgbClr val="000000"/>
                </a:solidFill>
                <a:latin typeface="Arimo Bold"/>
                <a:ea typeface="Arimo Bold"/>
                <a:cs typeface="Arimo Bold"/>
                <a:sym typeface="Arimo Bold"/>
              </a:rPr>
              <a:t>Medllama 3- 8B</a:t>
            </a:r>
          </a:p>
        </p:txBody>
      </p:sp>
      <p:sp>
        <p:nvSpPr>
          <p:cNvPr name="TextBox 14" id="14"/>
          <p:cNvSpPr txBox="true"/>
          <p:nvPr/>
        </p:nvSpPr>
        <p:spPr>
          <a:xfrm rot="0">
            <a:off x="11069146" y="4325716"/>
            <a:ext cx="2538572" cy="501991"/>
          </a:xfrm>
          <a:prstGeom prst="rect">
            <a:avLst/>
          </a:prstGeom>
        </p:spPr>
        <p:txBody>
          <a:bodyPr anchor="t" rtlCol="false" tIns="0" lIns="0" bIns="0" rIns="0">
            <a:spAutoFit/>
          </a:bodyPr>
          <a:lstStyle/>
          <a:p>
            <a:pPr algn="ctr">
              <a:lnSpc>
                <a:spcPts val="3877"/>
              </a:lnSpc>
              <a:spcBef>
                <a:spcPct val="0"/>
              </a:spcBef>
            </a:pPr>
            <a:r>
              <a:rPr lang="en-US" b="true" sz="3087">
                <a:solidFill>
                  <a:srgbClr val="000000"/>
                </a:solidFill>
                <a:latin typeface="Arimo Bold"/>
                <a:ea typeface="Arimo Bold"/>
                <a:cs typeface="Arimo Bold"/>
                <a:sym typeface="Arimo Bold"/>
              </a:rPr>
              <a:t>Deepseek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207182" y="5955952"/>
            <a:ext cx="5873635" cy="3487471"/>
          </a:xfrm>
          <a:custGeom>
            <a:avLst/>
            <a:gdLst/>
            <a:ahLst/>
            <a:cxnLst/>
            <a:rect r="r" b="b" t="t" l="l"/>
            <a:pathLst>
              <a:path h="3487471" w="5873635">
                <a:moveTo>
                  <a:pt x="0" y="0"/>
                </a:moveTo>
                <a:lnTo>
                  <a:pt x="5873636" y="0"/>
                </a:lnTo>
                <a:lnTo>
                  <a:pt x="5873636" y="3487471"/>
                </a:lnTo>
                <a:lnTo>
                  <a:pt x="0" y="3487471"/>
                </a:lnTo>
                <a:lnTo>
                  <a:pt x="0" y="0"/>
                </a:lnTo>
                <a:close/>
              </a:path>
            </a:pathLst>
          </a:custGeom>
          <a:blipFill>
            <a:blip r:embed="rId2"/>
            <a:stretch>
              <a:fillRect l="0" t="0" r="0" b="0"/>
            </a:stretch>
          </a:blipFill>
        </p:spPr>
      </p:sp>
      <p:sp>
        <p:nvSpPr>
          <p:cNvPr name="Freeform 3" id="3"/>
          <p:cNvSpPr/>
          <p:nvPr/>
        </p:nvSpPr>
        <p:spPr>
          <a:xfrm flipH="false" flipV="false" rot="0">
            <a:off x="11719811" y="1490762"/>
            <a:ext cx="6252218" cy="3712254"/>
          </a:xfrm>
          <a:custGeom>
            <a:avLst/>
            <a:gdLst/>
            <a:ahLst/>
            <a:cxnLst/>
            <a:rect r="r" b="b" t="t" l="l"/>
            <a:pathLst>
              <a:path h="3712254" w="6252218">
                <a:moveTo>
                  <a:pt x="0" y="0"/>
                </a:moveTo>
                <a:lnTo>
                  <a:pt x="6252218" y="0"/>
                </a:lnTo>
                <a:lnTo>
                  <a:pt x="6252218" y="3712254"/>
                </a:lnTo>
                <a:lnTo>
                  <a:pt x="0" y="3712254"/>
                </a:lnTo>
                <a:lnTo>
                  <a:pt x="0" y="0"/>
                </a:lnTo>
                <a:close/>
              </a:path>
            </a:pathLst>
          </a:custGeom>
          <a:blipFill>
            <a:blip r:embed="rId3"/>
            <a:stretch>
              <a:fillRect l="0" t="0" r="0" b="0"/>
            </a:stretch>
          </a:blipFill>
        </p:spPr>
      </p:sp>
      <p:sp>
        <p:nvSpPr>
          <p:cNvPr name="Freeform 4" id="4"/>
          <p:cNvSpPr/>
          <p:nvPr/>
        </p:nvSpPr>
        <p:spPr>
          <a:xfrm flipH="false" flipV="false" rot="0">
            <a:off x="363486" y="5955952"/>
            <a:ext cx="5562368" cy="3302656"/>
          </a:xfrm>
          <a:custGeom>
            <a:avLst/>
            <a:gdLst/>
            <a:ahLst/>
            <a:cxnLst/>
            <a:rect r="r" b="b" t="t" l="l"/>
            <a:pathLst>
              <a:path h="3302656" w="5562368">
                <a:moveTo>
                  <a:pt x="0" y="0"/>
                </a:moveTo>
                <a:lnTo>
                  <a:pt x="5562368" y="0"/>
                </a:lnTo>
                <a:lnTo>
                  <a:pt x="5562368" y="3302656"/>
                </a:lnTo>
                <a:lnTo>
                  <a:pt x="0" y="3302656"/>
                </a:lnTo>
                <a:lnTo>
                  <a:pt x="0" y="0"/>
                </a:lnTo>
                <a:close/>
              </a:path>
            </a:pathLst>
          </a:custGeom>
          <a:blipFill>
            <a:blip r:embed="rId4"/>
            <a:stretch>
              <a:fillRect l="0" t="0" r="0" b="0"/>
            </a:stretch>
          </a:blipFill>
        </p:spPr>
      </p:sp>
      <p:sp>
        <p:nvSpPr>
          <p:cNvPr name="Freeform 5" id="5"/>
          <p:cNvSpPr/>
          <p:nvPr/>
        </p:nvSpPr>
        <p:spPr>
          <a:xfrm flipH="false" flipV="false" rot="0">
            <a:off x="12660887" y="6135304"/>
            <a:ext cx="5301563" cy="3147803"/>
          </a:xfrm>
          <a:custGeom>
            <a:avLst/>
            <a:gdLst/>
            <a:ahLst/>
            <a:cxnLst/>
            <a:rect r="r" b="b" t="t" l="l"/>
            <a:pathLst>
              <a:path h="3147803" w="5301563">
                <a:moveTo>
                  <a:pt x="0" y="0"/>
                </a:moveTo>
                <a:lnTo>
                  <a:pt x="5301563" y="0"/>
                </a:lnTo>
                <a:lnTo>
                  <a:pt x="5301563" y="3147803"/>
                </a:lnTo>
                <a:lnTo>
                  <a:pt x="0" y="3147803"/>
                </a:lnTo>
                <a:lnTo>
                  <a:pt x="0" y="0"/>
                </a:lnTo>
                <a:close/>
              </a:path>
            </a:pathLst>
          </a:custGeom>
          <a:blipFill>
            <a:blip r:embed="rId5"/>
            <a:stretch>
              <a:fillRect l="0" t="0" r="0" b="0"/>
            </a:stretch>
          </a:blipFill>
        </p:spPr>
      </p:sp>
      <p:sp>
        <p:nvSpPr>
          <p:cNvPr name="Freeform 6" id="6"/>
          <p:cNvSpPr/>
          <p:nvPr/>
        </p:nvSpPr>
        <p:spPr>
          <a:xfrm flipH="false" flipV="false" rot="0">
            <a:off x="1028700" y="1341082"/>
            <a:ext cx="6412009" cy="3807131"/>
          </a:xfrm>
          <a:custGeom>
            <a:avLst/>
            <a:gdLst/>
            <a:ahLst/>
            <a:cxnLst/>
            <a:rect r="r" b="b" t="t" l="l"/>
            <a:pathLst>
              <a:path h="3807131" w="6412009">
                <a:moveTo>
                  <a:pt x="0" y="0"/>
                </a:moveTo>
                <a:lnTo>
                  <a:pt x="6412009" y="0"/>
                </a:lnTo>
                <a:lnTo>
                  <a:pt x="6412009" y="3807131"/>
                </a:lnTo>
                <a:lnTo>
                  <a:pt x="0" y="3807131"/>
                </a:lnTo>
                <a:lnTo>
                  <a:pt x="0" y="0"/>
                </a:lnTo>
                <a:close/>
              </a:path>
            </a:pathLst>
          </a:custGeom>
          <a:blipFill>
            <a:blip r:embed="rId6"/>
            <a:stretch>
              <a:fillRect l="0" t="0" r="0" b="0"/>
            </a:stretch>
          </a:blipFill>
        </p:spPr>
      </p:sp>
      <p:sp>
        <p:nvSpPr>
          <p:cNvPr name="TextBox 7" id="7"/>
          <p:cNvSpPr txBox="true"/>
          <p:nvPr/>
        </p:nvSpPr>
        <p:spPr>
          <a:xfrm rot="0">
            <a:off x="363486" y="268839"/>
            <a:ext cx="18118440" cy="1072243"/>
          </a:xfrm>
          <a:prstGeom prst="rect">
            <a:avLst/>
          </a:prstGeom>
        </p:spPr>
        <p:txBody>
          <a:bodyPr anchor="t" rtlCol="false" tIns="0" lIns="0" bIns="0" rIns="0">
            <a:spAutoFit/>
          </a:bodyPr>
          <a:lstStyle/>
          <a:p>
            <a:pPr algn="ctr">
              <a:lnSpc>
                <a:spcPts val="4128"/>
              </a:lnSpc>
              <a:spcBef>
                <a:spcPct val="0"/>
              </a:spcBef>
            </a:pPr>
            <a:r>
              <a:rPr lang="en-US" b="true" sz="3287">
                <a:solidFill>
                  <a:srgbClr val="000000"/>
                </a:solidFill>
                <a:latin typeface="Arimo Bold"/>
                <a:ea typeface="Arimo Bold"/>
                <a:cs typeface="Arimo Bold"/>
                <a:sym typeface="Arimo Bold"/>
              </a:rPr>
              <a:t>Machine learning model and evaluation results for your targeted problems</a:t>
            </a:r>
          </a:p>
          <a:p>
            <a:pPr algn="ctr">
              <a:lnSpc>
                <a:spcPts val="4125"/>
              </a:lnSpc>
              <a:spcBef>
                <a:spcPct val="0"/>
              </a:spcBef>
            </a:pPr>
            <a:r>
              <a:rPr lang="en-US" b="true" sz="3287">
                <a:solidFill>
                  <a:srgbClr val="000000"/>
                </a:solidFill>
                <a:latin typeface="Arimo Bold"/>
                <a:ea typeface="Arimo Bold"/>
                <a:cs typeface="Arimo Bold"/>
                <a:sym typeface="Arimo Bold"/>
              </a:rPr>
              <a:t>Basic Metrics</a:t>
            </a:r>
          </a:p>
        </p:txBody>
      </p:sp>
      <p:sp>
        <p:nvSpPr>
          <p:cNvPr name="TextBox 8" id="8"/>
          <p:cNvSpPr txBox="true"/>
          <p:nvPr/>
        </p:nvSpPr>
        <p:spPr>
          <a:xfrm rot="0">
            <a:off x="2070788" y="5300613"/>
            <a:ext cx="3825127" cy="438551"/>
          </a:xfrm>
          <a:prstGeom prst="rect">
            <a:avLst/>
          </a:prstGeom>
        </p:spPr>
        <p:txBody>
          <a:bodyPr anchor="t" rtlCol="false" tIns="0" lIns="0" bIns="0" rIns="0">
            <a:spAutoFit/>
          </a:bodyPr>
          <a:lstStyle/>
          <a:p>
            <a:pPr algn="ctr">
              <a:lnSpc>
                <a:spcPts val="3304"/>
              </a:lnSpc>
              <a:spcBef>
                <a:spcPct val="0"/>
              </a:spcBef>
            </a:pPr>
            <a:r>
              <a:rPr lang="en-US" b="true" sz="2631">
                <a:solidFill>
                  <a:srgbClr val="000000"/>
                </a:solidFill>
                <a:latin typeface="Arimo Bold"/>
                <a:ea typeface="Arimo Bold"/>
                <a:cs typeface="Arimo Bold"/>
                <a:sym typeface="Arimo Bold"/>
              </a:rPr>
              <a:t>MedAlpaca</a:t>
            </a:r>
          </a:p>
        </p:txBody>
      </p:sp>
      <p:sp>
        <p:nvSpPr>
          <p:cNvPr name="TextBox 9" id="9"/>
          <p:cNvSpPr txBox="true"/>
          <p:nvPr/>
        </p:nvSpPr>
        <p:spPr>
          <a:xfrm rot="0">
            <a:off x="7685423" y="9618747"/>
            <a:ext cx="2538572" cy="465309"/>
          </a:xfrm>
          <a:prstGeom prst="rect">
            <a:avLst/>
          </a:prstGeom>
        </p:spPr>
        <p:txBody>
          <a:bodyPr anchor="t" rtlCol="false" tIns="0" lIns="0" bIns="0" rIns="0">
            <a:spAutoFit/>
          </a:bodyPr>
          <a:lstStyle/>
          <a:p>
            <a:pPr algn="ctr">
              <a:lnSpc>
                <a:spcPts val="3626"/>
              </a:lnSpc>
              <a:spcBef>
                <a:spcPct val="0"/>
              </a:spcBef>
            </a:pPr>
            <a:r>
              <a:rPr lang="en-US" b="true" sz="2887">
                <a:solidFill>
                  <a:srgbClr val="000000"/>
                </a:solidFill>
                <a:latin typeface="Arimo Bold"/>
                <a:ea typeface="Arimo Bold"/>
                <a:cs typeface="Arimo Bold"/>
                <a:sym typeface="Arimo Bold"/>
              </a:rPr>
              <a:t>Gemma</a:t>
            </a:r>
          </a:p>
        </p:txBody>
      </p:sp>
      <p:sp>
        <p:nvSpPr>
          <p:cNvPr name="TextBox 10" id="10"/>
          <p:cNvSpPr txBox="true"/>
          <p:nvPr/>
        </p:nvSpPr>
        <p:spPr>
          <a:xfrm rot="0">
            <a:off x="1757116" y="9595643"/>
            <a:ext cx="2538572" cy="456493"/>
          </a:xfrm>
          <a:prstGeom prst="rect">
            <a:avLst/>
          </a:prstGeom>
        </p:spPr>
        <p:txBody>
          <a:bodyPr anchor="t" rtlCol="false" tIns="0" lIns="0" bIns="0" rIns="0">
            <a:spAutoFit/>
          </a:bodyPr>
          <a:lstStyle/>
          <a:p>
            <a:pPr algn="ctr">
              <a:lnSpc>
                <a:spcPts val="3500"/>
              </a:lnSpc>
              <a:spcBef>
                <a:spcPct val="0"/>
              </a:spcBef>
            </a:pPr>
            <a:r>
              <a:rPr lang="en-US" b="true" sz="2787">
                <a:solidFill>
                  <a:srgbClr val="000000"/>
                </a:solidFill>
                <a:latin typeface="Arimo Bold"/>
                <a:ea typeface="Arimo Bold"/>
                <a:cs typeface="Arimo Bold"/>
                <a:sym typeface="Arimo Bold"/>
              </a:rPr>
              <a:t>Deepseek</a:t>
            </a:r>
          </a:p>
        </p:txBody>
      </p:sp>
      <p:sp>
        <p:nvSpPr>
          <p:cNvPr name="TextBox 11" id="11"/>
          <p:cNvSpPr txBox="true"/>
          <p:nvPr/>
        </p:nvSpPr>
        <p:spPr>
          <a:xfrm rot="0">
            <a:off x="13531593" y="9618747"/>
            <a:ext cx="3560150" cy="419810"/>
          </a:xfrm>
          <a:prstGeom prst="rect">
            <a:avLst/>
          </a:prstGeom>
        </p:spPr>
        <p:txBody>
          <a:bodyPr anchor="t" rtlCol="false" tIns="0" lIns="0" bIns="0" rIns="0">
            <a:spAutoFit/>
          </a:bodyPr>
          <a:lstStyle/>
          <a:p>
            <a:pPr algn="ctr">
              <a:lnSpc>
                <a:spcPts val="3249"/>
              </a:lnSpc>
              <a:spcBef>
                <a:spcPct val="0"/>
              </a:spcBef>
            </a:pPr>
            <a:r>
              <a:rPr lang="en-US" b="true" sz="2587">
                <a:solidFill>
                  <a:srgbClr val="000000"/>
                </a:solidFill>
                <a:latin typeface="Arimo Bold"/>
                <a:ea typeface="Arimo Bold"/>
                <a:cs typeface="Arimo Bold"/>
                <a:sym typeface="Arimo Bold"/>
              </a:rPr>
              <a:t>Medllama 3- 8B</a:t>
            </a:r>
          </a:p>
        </p:txBody>
      </p:sp>
      <p:sp>
        <p:nvSpPr>
          <p:cNvPr name="TextBox 12" id="12"/>
          <p:cNvSpPr txBox="true"/>
          <p:nvPr/>
        </p:nvSpPr>
        <p:spPr>
          <a:xfrm rot="0">
            <a:off x="13531593" y="5314596"/>
            <a:ext cx="3005692" cy="456493"/>
          </a:xfrm>
          <a:prstGeom prst="rect">
            <a:avLst/>
          </a:prstGeom>
        </p:spPr>
        <p:txBody>
          <a:bodyPr anchor="t" rtlCol="false" tIns="0" lIns="0" bIns="0" rIns="0">
            <a:spAutoFit/>
          </a:bodyPr>
          <a:lstStyle/>
          <a:p>
            <a:pPr algn="ctr">
              <a:lnSpc>
                <a:spcPts val="3500"/>
              </a:lnSpc>
              <a:spcBef>
                <a:spcPct val="0"/>
              </a:spcBef>
            </a:pPr>
            <a:r>
              <a:rPr lang="en-US" b="true" sz="2787">
                <a:solidFill>
                  <a:srgbClr val="000000"/>
                </a:solidFill>
                <a:latin typeface="Arimo Bold"/>
                <a:ea typeface="Arimo Bold"/>
                <a:cs typeface="Arimo Bold"/>
                <a:sym typeface="Arimo Bold"/>
              </a:rPr>
              <a:t>Biomistral 7B</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165897" y="6040725"/>
            <a:ext cx="5730070" cy="3402229"/>
          </a:xfrm>
          <a:custGeom>
            <a:avLst/>
            <a:gdLst/>
            <a:ahLst/>
            <a:cxnLst/>
            <a:rect r="r" b="b" t="t" l="l"/>
            <a:pathLst>
              <a:path h="3402229" w="5730070">
                <a:moveTo>
                  <a:pt x="0" y="0"/>
                </a:moveTo>
                <a:lnTo>
                  <a:pt x="5730070" y="0"/>
                </a:lnTo>
                <a:lnTo>
                  <a:pt x="5730070" y="3402229"/>
                </a:lnTo>
                <a:lnTo>
                  <a:pt x="0" y="3402229"/>
                </a:lnTo>
                <a:lnTo>
                  <a:pt x="0" y="0"/>
                </a:lnTo>
                <a:close/>
              </a:path>
            </a:pathLst>
          </a:custGeom>
          <a:blipFill>
            <a:blip r:embed="rId2"/>
            <a:stretch>
              <a:fillRect l="0" t="0" r="0" b="0"/>
            </a:stretch>
          </a:blipFill>
        </p:spPr>
      </p:sp>
      <p:sp>
        <p:nvSpPr>
          <p:cNvPr name="Freeform 3" id="3"/>
          <p:cNvSpPr/>
          <p:nvPr/>
        </p:nvSpPr>
        <p:spPr>
          <a:xfrm flipH="false" flipV="false" rot="0">
            <a:off x="11326112" y="1559354"/>
            <a:ext cx="6365236" cy="3779359"/>
          </a:xfrm>
          <a:custGeom>
            <a:avLst/>
            <a:gdLst/>
            <a:ahLst/>
            <a:cxnLst/>
            <a:rect r="r" b="b" t="t" l="l"/>
            <a:pathLst>
              <a:path h="3779359" w="6365236">
                <a:moveTo>
                  <a:pt x="0" y="0"/>
                </a:moveTo>
                <a:lnTo>
                  <a:pt x="6365236" y="0"/>
                </a:lnTo>
                <a:lnTo>
                  <a:pt x="6365236" y="3779359"/>
                </a:lnTo>
                <a:lnTo>
                  <a:pt x="0" y="3779359"/>
                </a:lnTo>
                <a:lnTo>
                  <a:pt x="0" y="0"/>
                </a:lnTo>
                <a:close/>
              </a:path>
            </a:pathLst>
          </a:custGeom>
          <a:blipFill>
            <a:blip r:embed="rId3"/>
            <a:stretch>
              <a:fillRect l="0" t="0" r="0" b="0"/>
            </a:stretch>
          </a:blipFill>
        </p:spPr>
      </p:sp>
      <p:sp>
        <p:nvSpPr>
          <p:cNvPr name="Freeform 4" id="4"/>
          <p:cNvSpPr/>
          <p:nvPr/>
        </p:nvSpPr>
        <p:spPr>
          <a:xfrm flipH="false" flipV="false" rot="0">
            <a:off x="1296878" y="1559354"/>
            <a:ext cx="6240947" cy="3705563"/>
          </a:xfrm>
          <a:custGeom>
            <a:avLst/>
            <a:gdLst/>
            <a:ahLst/>
            <a:cxnLst/>
            <a:rect r="r" b="b" t="t" l="l"/>
            <a:pathLst>
              <a:path h="3705563" w="6240947">
                <a:moveTo>
                  <a:pt x="0" y="0"/>
                </a:moveTo>
                <a:lnTo>
                  <a:pt x="6240947" y="0"/>
                </a:lnTo>
                <a:lnTo>
                  <a:pt x="6240947" y="3705562"/>
                </a:lnTo>
                <a:lnTo>
                  <a:pt x="0" y="3705562"/>
                </a:lnTo>
                <a:lnTo>
                  <a:pt x="0" y="0"/>
                </a:lnTo>
                <a:close/>
              </a:path>
            </a:pathLst>
          </a:custGeom>
          <a:blipFill>
            <a:blip r:embed="rId4"/>
            <a:stretch>
              <a:fillRect l="0" t="0" r="0" b="0"/>
            </a:stretch>
          </a:blipFill>
        </p:spPr>
      </p:sp>
      <p:sp>
        <p:nvSpPr>
          <p:cNvPr name="Freeform 5" id="5"/>
          <p:cNvSpPr/>
          <p:nvPr/>
        </p:nvSpPr>
        <p:spPr>
          <a:xfrm flipH="false" flipV="false" rot="0">
            <a:off x="363486" y="6064906"/>
            <a:ext cx="5689344" cy="3378048"/>
          </a:xfrm>
          <a:custGeom>
            <a:avLst/>
            <a:gdLst/>
            <a:ahLst/>
            <a:cxnLst/>
            <a:rect r="r" b="b" t="t" l="l"/>
            <a:pathLst>
              <a:path h="3378048" w="5689344">
                <a:moveTo>
                  <a:pt x="0" y="0"/>
                </a:moveTo>
                <a:lnTo>
                  <a:pt x="5689344" y="0"/>
                </a:lnTo>
                <a:lnTo>
                  <a:pt x="5689344" y="3378048"/>
                </a:lnTo>
                <a:lnTo>
                  <a:pt x="0" y="3378048"/>
                </a:lnTo>
                <a:lnTo>
                  <a:pt x="0" y="0"/>
                </a:lnTo>
                <a:close/>
              </a:path>
            </a:pathLst>
          </a:custGeom>
          <a:blipFill>
            <a:blip r:embed="rId5"/>
            <a:stretch>
              <a:fillRect l="0" t="0" r="0" b="0"/>
            </a:stretch>
          </a:blipFill>
        </p:spPr>
      </p:sp>
      <p:sp>
        <p:nvSpPr>
          <p:cNvPr name="Freeform 6" id="6"/>
          <p:cNvSpPr/>
          <p:nvPr/>
        </p:nvSpPr>
        <p:spPr>
          <a:xfrm flipH="false" flipV="false" rot="0">
            <a:off x="12009035" y="6083636"/>
            <a:ext cx="5979128" cy="3550107"/>
          </a:xfrm>
          <a:custGeom>
            <a:avLst/>
            <a:gdLst/>
            <a:ahLst/>
            <a:cxnLst/>
            <a:rect r="r" b="b" t="t" l="l"/>
            <a:pathLst>
              <a:path h="3550107" w="5979128">
                <a:moveTo>
                  <a:pt x="0" y="0"/>
                </a:moveTo>
                <a:lnTo>
                  <a:pt x="5979128" y="0"/>
                </a:lnTo>
                <a:lnTo>
                  <a:pt x="5979128" y="3550107"/>
                </a:lnTo>
                <a:lnTo>
                  <a:pt x="0" y="3550107"/>
                </a:lnTo>
                <a:lnTo>
                  <a:pt x="0" y="0"/>
                </a:lnTo>
                <a:close/>
              </a:path>
            </a:pathLst>
          </a:custGeom>
          <a:blipFill>
            <a:blip r:embed="rId6"/>
            <a:stretch>
              <a:fillRect l="0" t="0" r="0" b="0"/>
            </a:stretch>
          </a:blipFill>
        </p:spPr>
      </p:sp>
      <p:sp>
        <p:nvSpPr>
          <p:cNvPr name="TextBox 7" id="7"/>
          <p:cNvSpPr txBox="true"/>
          <p:nvPr/>
        </p:nvSpPr>
        <p:spPr>
          <a:xfrm rot="0">
            <a:off x="363486" y="268839"/>
            <a:ext cx="18118440" cy="1072243"/>
          </a:xfrm>
          <a:prstGeom prst="rect">
            <a:avLst/>
          </a:prstGeom>
        </p:spPr>
        <p:txBody>
          <a:bodyPr anchor="t" rtlCol="false" tIns="0" lIns="0" bIns="0" rIns="0">
            <a:spAutoFit/>
          </a:bodyPr>
          <a:lstStyle/>
          <a:p>
            <a:pPr algn="ctr">
              <a:lnSpc>
                <a:spcPts val="4128"/>
              </a:lnSpc>
              <a:spcBef>
                <a:spcPct val="0"/>
              </a:spcBef>
            </a:pPr>
            <a:r>
              <a:rPr lang="en-US" b="true" sz="3287">
                <a:solidFill>
                  <a:srgbClr val="000000"/>
                </a:solidFill>
                <a:latin typeface="Arimo Bold"/>
                <a:ea typeface="Arimo Bold"/>
                <a:cs typeface="Arimo Bold"/>
                <a:sym typeface="Arimo Bold"/>
              </a:rPr>
              <a:t>Machine learning model and evaluation results for your targeted problems</a:t>
            </a:r>
          </a:p>
          <a:p>
            <a:pPr algn="ctr">
              <a:lnSpc>
                <a:spcPts val="4125"/>
              </a:lnSpc>
              <a:spcBef>
                <a:spcPct val="0"/>
              </a:spcBef>
            </a:pPr>
            <a:r>
              <a:rPr lang="en-US" b="true" sz="3287">
                <a:solidFill>
                  <a:srgbClr val="000000"/>
                </a:solidFill>
                <a:latin typeface="Arimo Bold"/>
                <a:ea typeface="Arimo Bold"/>
                <a:cs typeface="Arimo Bold"/>
                <a:sym typeface="Arimo Bold"/>
              </a:rPr>
              <a:t>Advanced Metrics</a:t>
            </a:r>
          </a:p>
        </p:txBody>
      </p:sp>
      <p:sp>
        <p:nvSpPr>
          <p:cNvPr name="TextBox 8" id="8"/>
          <p:cNvSpPr txBox="true"/>
          <p:nvPr/>
        </p:nvSpPr>
        <p:spPr>
          <a:xfrm rot="0">
            <a:off x="2227703" y="5318554"/>
            <a:ext cx="3825127" cy="438551"/>
          </a:xfrm>
          <a:prstGeom prst="rect">
            <a:avLst/>
          </a:prstGeom>
        </p:spPr>
        <p:txBody>
          <a:bodyPr anchor="t" rtlCol="false" tIns="0" lIns="0" bIns="0" rIns="0">
            <a:spAutoFit/>
          </a:bodyPr>
          <a:lstStyle/>
          <a:p>
            <a:pPr algn="ctr">
              <a:lnSpc>
                <a:spcPts val="3304"/>
              </a:lnSpc>
              <a:spcBef>
                <a:spcPct val="0"/>
              </a:spcBef>
            </a:pPr>
            <a:r>
              <a:rPr lang="en-US" b="true" sz="2631">
                <a:solidFill>
                  <a:srgbClr val="000000"/>
                </a:solidFill>
                <a:latin typeface="Arimo Bold"/>
                <a:ea typeface="Arimo Bold"/>
                <a:cs typeface="Arimo Bold"/>
                <a:sym typeface="Arimo Bold"/>
              </a:rPr>
              <a:t>MedAlpaca</a:t>
            </a:r>
          </a:p>
        </p:txBody>
      </p:sp>
      <p:sp>
        <p:nvSpPr>
          <p:cNvPr name="TextBox 9" id="9"/>
          <p:cNvSpPr txBox="true"/>
          <p:nvPr/>
        </p:nvSpPr>
        <p:spPr>
          <a:xfrm rot="0">
            <a:off x="7685423" y="9618747"/>
            <a:ext cx="2538572" cy="465309"/>
          </a:xfrm>
          <a:prstGeom prst="rect">
            <a:avLst/>
          </a:prstGeom>
        </p:spPr>
        <p:txBody>
          <a:bodyPr anchor="t" rtlCol="false" tIns="0" lIns="0" bIns="0" rIns="0">
            <a:spAutoFit/>
          </a:bodyPr>
          <a:lstStyle/>
          <a:p>
            <a:pPr algn="ctr">
              <a:lnSpc>
                <a:spcPts val="3626"/>
              </a:lnSpc>
              <a:spcBef>
                <a:spcPct val="0"/>
              </a:spcBef>
            </a:pPr>
            <a:r>
              <a:rPr lang="en-US" b="true" sz="2887">
                <a:solidFill>
                  <a:srgbClr val="000000"/>
                </a:solidFill>
                <a:latin typeface="Arimo Bold"/>
                <a:ea typeface="Arimo Bold"/>
                <a:cs typeface="Arimo Bold"/>
                <a:sym typeface="Arimo Bold"/>
              </a:rPr>
              <a:t>Gemma</a:t>
            </a:r>
          </a:p>
        </p:txBody>
      </p:sp>
      <p:sp>
        <p:nvSpPr>
          <p:cNvPr name="TextBox 10" id="10"/>
          <p:cNvSpPr txBox="true"/>
          <p:nvPr/>
        </p:nvSpPr>
        <p:spPr>
          <a:xfrm rot="0">
            <a:off x="1757116" y="9595643"/>
            <a:ext cx="2538572" cy="456493"/>
          </a:xfrm>
          <a:prstGeom prst="rect">
            <a:avLst/>
          </a:prstGeom>
        </p:spPr>
        <p:txBody>
          <a:bodyPr anchor="t" rtlCol="false" tIns="0" lIns="0" bIns="0" rIns="0">
            <a:spAutoFit/>
          </a:bodyPr>
          <a:lstStyle/>
          <a:p>
            <a:pPr algn="ctr">
              <a:lnSpc>
                <a:spcPts val="3500"/>
              </a:lnSpc>
              <a:spcBef>
                <a:spcPct val="0"/>
              </a:spcBef>
            </a:pPr>
            <a:r>
              <a:rPr lang="en-US" b="true" sz="2787">
                <a:solidFill>
                  <a:srgbClr val="000000"/>
                </a:solidFill>
                <a:latin typeface="Arimo Bold"/>
                <a:ea typeface="Arimo Bold"/>
                <a:cs typeface="Arimo Bold"/>
                <a:sym typeface="Arimo Bold"/>
              </a:rPr>
              <a:t>Deepseek</a:t>
            </a:r>
          </a:p>
        </p:txBody>
      </p:sp>
      <p:sp>
        <p:nvSpPr>
          <p:cNvPr name="TextBox 11" id="11"/>
          <p:cNvSpPr txBox="true"/>
          <p:nvPr/>
        </p:nvSpPr>
        <p:spPr>
          <a:xfrm rot="0">
            <a:off x="13531593" y="9618747"/>
            <a:ext cx="3560150" cy="419810"/>
          </a:xfrm>
          <a:prstGeom prst="rect">
            <a:avLst/>
          </a:prstGeom>
        </p:spPr>
        <p:txBody>
          <a:bodyPr anchor="t" rtlCol="false" tIns="0" lIns="0" bIns="0" rIns="0">
            <a:spAutoFit/>
          </a:bodyPr>
          <a:lstStyle/>
          <a:p>
            <a:pPr algn="ctr">
              <a:lnSpc>
                <a:spcPts val="3249"/>
              </a:lnSpc>
              <a:spcBef>
                <a:spcPct val="0"/>
              </a:spcBef>
            </a:pPr>
            <a:r>
              <a:rPr lang="en-US" b="true" sz="2587">
                <a:solidFill>
                  <a:srgbClr val="000000"/>
                </a:solidFill>
                <a:latin typeface="Arimo Bold"/>
                <a:ea typeface="Arimo Bold"/>
                <a:cs typeface="Arimo Bold"/>
                <a:sym typeface="Arimo Bold"/>
              </a:rPr>
              <a:t>Medllama 3- 8B</a:t>
            </a:r>
          </a:p>
        </p:txBody>
      </p:sp>
      <p:sp>
        <p:nvSpPr>
          <p:cNvPr name="TextBox 12" id="12"/>
          <p:cNvSpPr txBox="true"/>
          <p:nvPr/>
        </p:nvSpPr>
        <p:spPr>
          <a:xfrm rot="0">
            <a:off x="13409371" y="5300613"/>
            <a:ext cx="3005692" cy="456493"/>
          </a:xfrm>
          <a:prstGeom prst="rect">
            <a:avLst/>
          </a:prstGeom>
        </p:spPr>
        <p:txBody>
          <a:bodyPr anchor="t" rtlCol="false" tIns="0" lIns="0" bIns="0" rIns="0">
            <a:spAutoFit/>
          </a:bodyPr>
          <a:lstStyle/>
          <a:p>
            <a:pPr algn="ctr">
              <a:lnSpc>
                <a:spcPts val="3500"/>
              </a:lnSpc>
              <a:spcBef>
                <a:spcPct val="0"/>
              </a:spcBef>
            </a:pPr>
            <a:r>
              <a:rPr lang="en-US" b="true" sz="2787">
                <a:solidFill>
                  <a:srgbClr val="000000"/>
                </a:solidFill>
                <a:latin typeface="Arimo Bold"/>
                <a:ea typeface="Arimo Bold"/>
                <a:cs typeface="Arimo Bold"/>
                <a:sym typeface="Arimo Bold"/>
              </a:rPr>
              <a:t>Biomistral 7B</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1601938" y="1477833"/>
            <a:ext cx="5816145" cy="3590579"/>
          </a:xfrm>
          <a:custGeom>
            <a:avLst/>
            <a:gdLst/>
            <a:ahLst/>
            <a:cxnLst/>
            <a:rect r="r" b="b" t="t" l="l"/>
            <a:pathLst>
              <a:path h="3590579" w="5816145">
                <a:moveTo>
                  <a:pt x="0" y="0"/>
                </a:moveTo>
                <a:lnTo>
                  <a:pt x="5816144" y="0"/>
                </a:lnTo>
                <a:lnTo>
                  <a:pt x="5816144" y="3590579"/>
                </a:lnTo>
                <a:lnTo>
                  <a:pt x="0" y="3590579"/>
                </a:lnTo>
                <a:lnTo>
                  <a:pt x="0" y="0"/>
                </a:lnTo>
                <a:close/>
              </a:path>
            </a:pathLst>
          </a:custGeom>
          <a:blipFill>
            <a:blip r:embed="rId2"/>
            <a:stretch>
              <a:fillRect l="0" t="0" r="0" b="0"/>
            </a:stretch>
          </a:blipFill>
        </p:spPr>
      </p:sp>
      <p:sp>
        <p:nvSpPr>
          <p:cNvPr name="Freeform 3" id="3"/>
          <p:cNvSpPr/>
          <p:nvPr/>
        </p:nvSpPr>
        <p:spPr>
          <a:xfrm flipH="false" flipV="false" rot="0">
            <a:off x="6431279" y="6039112"/>
            <a:ext cx="5582411" cy="3446285"/>
          </a:xfrm>
          <a:custGeom>
            <a:avLst/>
            <a:gdLst/>
            <a:ahLst/>
            <a:cxnLst/>
            <a:rect r="r" b="b" t="t" l="l"/>
            <a:pathLst>
              <a:path h="3446285" w="5582411">
                <a:moveTo>
                  <a:pt x="0" y="0"/>
                </a:moveTo>
                <a:lnTo>
                  <a:pt x="5582411" y="0"/>
                </a:lnTo>
                <a:lnTo>
                  <a:pt x="5582411" y="3446285"/>
                </a:lnTo>
                <a:lnTo>
                  <a:pt x="0" y="3446285"/>
                </a:lnTo>
                <a:lnTo>
                  <a:pt x="0" y="0"/>
                </a:lnTo>
                <a:close/>
              </a:path>
            </a:pathLst>
          </a:custGeom>
          <a:blipFill>
            <a:blip r:embed="rId3"/>
            <a:stretch>
              <a:fillRect l="0" t="0" r="0" b="0"/>
            </a:stretch>
          </a:blipFill>
        </p:spPr>
      </p:sp>
      <p:sp>
        <p:nvSpPr>
          <p:cNvPr name="Freeform 4" id="4"/>
          <p:cNvSpPr/>
          <p:nvPr/>
        </p:nvSpPr>
        <p:spPr>
          <a:xfrm flipH="false" flipV="false" rot="0">
            <a:off x="363486" y="5951890"/>
            <a:ext cx="5789271" cy="3573989"/>
          </a:xfrm>
          <a:custGeom>
            <a:avLst/>
            <a:gdLst/>
            <a:ahLst/>
            <a:cxnLst/>
            <a:rect r="r" b="b" t="t" l="l"/>
            <a:pathLst>
              <a:path h="3573989" w="5789271">
                <a:moveTo>
                  <a:pt x="0" y="0"/>
                </a:moveTo>
                <a:lnTo>
                  <a:pt x="5789271" y="0"/>
                </a:lnTo>
                <a:lnTo>
                  <a:pt x="5789271" y="3573989"/>
                </a:lnTo>
                <a:lnTo>
                  <a:pt x="0" y="3573989"/>
                </a:lnTo>
                <a:lnTo>
                  <a:pt x="0" y="0"/>
                </a:lnTo>
                <a:close/>
              </a:path>
            </a:pathLst>
          </a:custGeom>
          <a:blipFill>
            <a:blip r:embed="rId4"/>
            <a:stretch>
              <a:fillRect l="0" t="0" r="0" b="0"/>
            </a:stretch>
          </a:blipFill>
        </p:spPr>
      </p:sp>
      <p:sp>
        <p:nvSpPr>
          <p:cNvPr name="Freeform 5" id="5"/>
          <p:cNvSpPr/>
          <p:nvPr/>
        </p:nvSpPr>
        <p:spPr>
          <a:xfrm flipH="false" flipV="false" rot="0">
            <a:off x="12289915" y="5928312"/>
            <a:ext cx="5761889" cy="3557084"/>
          </a:xfrm>
          <a:custGeom>
            <a:avLst/>
            <a:gdLst/>
            <a:ahLst/>
            <a:cxnLst/>
            <a:rect r="r" b="b" t="t" l="l"/>
            <a:pathLst>
              <a:path h="3557084" w="5761889">
                <a:moveTo>
                  <a:pt x="0" y="0"/>
                </a:moveTo>
                <a:lnTo>
                  <a:pt x="5761889" y="0"/>
                </a:lnTo>
                <a:lnTo>
                  <a:pt x="5761889" y="3557085"/>
                </a:lnTo>
                <a:lnTo>
                  <a:pt x="0" y="3557085"/>
                </a:lnTo>
                <a:lnTo>
                  <a:pt x="0" y="0"/>
                </a:lnTo>
                <a:close/>
              </a:path>
            </a:pathLst>
          </a:custGeom>
          <a:blipFill>
            <a:blip r:embed="rId5"/>
            <a:stretch>
              <a:fillRect l="0" t="0" r="0" b="0"/>
            </a:stretch>
          </a:blipFill>
        </p:spPr>
      </p:sp>
      <p:sp>
        <p:nvSpPr>
          <p:cNvPr name="Freeform 6" id="6"/>
          <p:cNvSpPr/>
          <p:nvPr/>
        </p:nvSpPr>
        <p:spPr>
          <a:xfrm flipH="false" flipV="false" rot="0">
            <a:off x="1353529" y="1438819"/>
            <a:ext cx="6204832" cy="3668607"/>
          </a:xfrm>
          <a:custGeom>
            <a:avLst/>
            <a:gdLst/>
            <a:ahLst/>
            <a:cxnLst/>
            <a:rect r="r" b="b" t="t" l="l"/>
            <a:pathLst>
              <a:path h="3668607" w="6204832">
                <a:moveTo>
                  <a:pt x="0" y="0"/>
                </a:moveTo>
                <a:lnTo>
                  <a:pt x="6204832" y="0"/>
                </a:lnTo>
                <a:lnTo>
                  <a:pt x="6204832" y="3668606"/>
                </a:lnTo>
                <a:lnTo>
                  <a:pt x="0" y="3668606"/>
                </a:lnTo>
                <a:lnTo>
                  <a:pt x="0" y="0"/>
                </a:lnTo>
                <a:close/>
              </a:path>
            </a:pathLst>
          </a:custGeom>
          <a:blipFill>
            <a:blip r:embed="rId6"/>
            <a:stretch>
              <a:fillRect l="0" t="0" r="0" b="0"/>
            </a:stretch>
          </a:blipFill>
        </p:spPr>
      </p:sp>
      <p:sp>
        <p:nvSpPr>
          <p:cNvPr name="TextBox 7" id="7"/>
          <p:cNvSpPr txBox="true"/>
          <p:nvPr/>
        </p:nvSpPr>
        <p:spPr>
          <a:xfrm rot="0">
            <a:off x="363486" y="268839"/>
            <a:ext cx="18118440" cy="1072243"/>
          </a:xfrm>
          <a:prstGeom prst="rect">
            <a:avLst/>
          </a:prstGeom>
        </p:spPr>
        <p:txBody>
          <a:bodyPr anchor="t" rtlCol="false" tIns="0" lIns="0" bIns="0" rIns="0">
            <a:spAutoFit/>
          </a:bodyPr>
          <a:lstStyle/>
          <a:p>
            <a:pPr algn="ctr">
              <a:lnSpc>
                <a:spcPts val="4128"/>
              </a:lnSpc>
              <a:spcBef>
                <a:spcPct val="0"/>
              </a:spcBef>
            </a:pPr>
            <a:r>
              <a:rPr lang="en-US" b="true" sz="3287">
                <a:solidFill>
                  <a:srgbClr val="000000"/>
                </a:solidFill>
                <a:latin typeface="Arimo Bold"/>
                <a:ea typeface="Arimo Bold"/>
                <a:cs typeface="Arimo Bold"/>
                <a:sym typeface="Arimo Bold"/>
              </a:rPr>
              <a:t>Machine learning model and evaluation results for your targeted problems</a:t>
            </a:r>
          </a:p>
          <a:p>
            <a:pPr algn="ctr">
              <a:lnSpc>
                <a:spcPts val="4125"/>
              </a:lnSpc>
              <a:spcBef>
                <a:spcPct val="0"/>
              </a:spcBef>
            </a:pPr>
            <a:r>
              <a:rPr lang="en-US" b="true" sz="3287">
                <a:solidFill>
                  <a:srgbClr val="5E17EB"/>
                </a:solidFill>
                <a:latin typeface="Arimo Bold"/>
                <a:ea typeface="Arimo Bold"/>
                <a:cs typeface="Arimo Bold"/>
                <a:sym typeface="Arimo Bold"/>
              </a:rPr>
              <a:t>BART and MOVER Scores</a:t>
            </a:r>
          </a:p>
        </p:txBody>
      </p:sp>
      <p:sp>
        <p:nvSpPr>
          <p:cNvPr name="TextBox 8" id="8"/>
          <p:cNvSpPr txBox="true"/>
          <p:nvPr/>
        </p:nvSpPr>
        <p:spPr>
          <a:xfrm rot="0">
            <a:off x="2383125" y="5030312"/>
            <a:ext cx="3825127" cy="438551"/>
          </a:xfrm>
          <a:prstGeom prst="rect">
            <a:avLst/>
          </a:prstGeom>
        </p:spPr>
        <p:txBody>
          <a:bodyPr anchor="t" rtlCol="false" tIns="0" lIns="0" bIns="0" rIns="0">
            <a:spAutoFit/>
          </a:bodyPr>
          <a:lstStyle/>
          <a:p>
            <a:pPr algn="ctr">
              <a:lnSpc>
                <a:spcPts val="3304"/>
              </a:lnSpc>
              <a:spcBef>
                <a:spcPct val="0"/>
              </a:spcBef>
            </a:pPr>
            <a:r>
              <a:rPr lang="en-US" b="true" sz="2631">
                <a:solidFill>
                  <a:srgbClr val="000000"/>
                </a:solidFill>
                <a:latin typeface="Arimo Bold"/>
                <a:ea typeface="Arimo Bold"/>
                <a:cs typeface="Arimo Bold"/>
                <a:sym typeface="Arimo Bold"/>
              </a:rPr>
              <a:t>MedAlpaca</a:t>
            </a:r>
          </a:p>
        </p:txBody>
      </p:sp>
      <p:sp>
        <p:nvSpPr>
          <p:cNvPr name="TextBox 9" id="9"/>
          <p:cNvSpPr txBox="true"/>
          <p:nvPr/>
        </p:nvSpPr>
        <p:spPr>
          <a:xfrm rot="0">
            <a:off x="7953198" y="9497304"/>
            <a:ext cx="2538572" cy="465309"/>
          </a:xfrm>
          <a:prstGeom prst="rect">
            <a:avLst/>
          </a:prstGeom>
        </p:spPr>
        <p:txBody>
          <a:bodyPr anchor="t" rtlCol="false" tIns="0" lIns="0" bIns="0" rIns="0">
            <a:spAutoFit/>
          </a:bodyPr>
          <a:lstStyle/>
          <a:p>
            <a:pPr algn="ctr">
              <a:lnSpc>
                <a:spcPts val="3626"/>
              </a:lnSpc>
              <a:spcBef>
                <a:spcPct val="0"/>
              </a:spcBef>
            </a:pPr>
            <a:r>
              <a:rPr lang="en-US" b="true" sz="2887">
                <a:solidFill>
                  <a:srgbClr val="000000"/>
                </a:solidFill>
                <a:latin typeface="Arimo Bold"/>
                <a:ea typeface="Arimo Bold"/>
                <a:cs typeface="Arimo Bold"/>
                <a:sym typeface="Arimo Bold"/>
              </a:rPr>
              <a:t>Gemma</a:t>
            </a:r>
          </a:p>
        </p:txBody>
      </p:sp>
      <p:sp>
        <p:nvSpPr>
          <p:cNvPr name="TextBox 10" id="10"/>
          <p:cNvSpPr txBox="true"/>
          <p:nvPr/>
        </p:nvSpPr>
        <p:spPr>
          <a:xfrm rot="0">
            <a:off x="2204701" y="9629336"/>
            <a:ext cx="2538572" cy="456493"/>
          </a:xfrm>
          <a:prstGeom prst="rect">
            <a:avLst/>
          </a:prstGeom>
        </p:spPr>
        <p:txBody>
          <a:bodyPr anchor="t" rtlCol="false" tIns="0" lIns="0" bIns="0" rIns="0">
            <a:spAutoFit/>
          </a:bodyPr>
          <a:lstStyle/>
          <a:p>
            <a:pPr algn="ctr">
              <a:lnSpc>
                <a:spcPts val="3500"/>
              </a:lnSpc>
              <a:spcBef>
                <a:spcPct val="0"/>
              </a:spcBef>
            </a:pPr>
            <a:r>
              <a:rPr lang="en-US" b="true" sz="2787">
                <a:solidFill>
                  <a:srgbClr val="000000"/>
                </a:solidFill>
                <a:latin typeface="Arimo Bold"/>
                <a:ea typeface="Arimo Bold"/>
                <a:cs typeface="Arimo Bold"/>
                <a:sym typeface="Arimo Bold"/>
              </a:rPr>
              <a:t>Deepseek</a:t>
            </a:r>
          </a:p>
        </p:txBody>
      </p:sp>
      <p:sp>
        <p:nvSpPr>
          <p:cNvPr name="TextBox 11" id="11"/>
          <p:cNvSpPr txBox="true"/>
          <p:nvPr/>
        </p:nvSpPr>
        <p:spPr>
          <a:xfrm rot="0">
            <a:off x="13699150" y="9542803"/>
            <a:ext cx="3560150" cy="419810"/>
          </a:xfrm>
          <a:prstGeom prst="rect">
            <a:avLst/>
          </a:prstGeom>
        </p:spPr>
        <p:txBody>
          <a:bodyPr anchor="t" rtlCol="false" tIns="0" lIns="0" bIns="0" rIns="0">
            <a:spAutoFit/>
          </a:bodyPr>
          <a:lstStyle/>
          <a:p>
            <a:pPr algn="ctr">
              <a:lnSpc>
                <a:spcPts val="3249"/>
              </a:lnSpc>
              <a:spcBef>
                <a:spcPct val="0"/>
              </a:spcBef>
            </a:pPr>
            <a:r>
              <a:rPr lang="en-US" b="true" sz="2587">
                <a:solidFill>
                  <a:srgbClr val="000000"/>
                </a:solidFill>
                <a:latin typeface="Arimo Bold"/>
                <a:ea typeface="Arimo Bold"/>
                <a:cs typeface="Arimo Bold"/>
                <a:sym typeface="Arimo Bold"/>
              </a:rPr>
              <a:t>Medllama 3- 8B</a:t>
            </a:r>
          </a:p>
        </p:txBody>
      </p:sp>
      <p:sp>
        <p:nvSpPr>
          <p:cNvPr name="TextBox 12" id="12"/>
          <p:cNvSpPr txBox="true"/>
          <p:nvPr/>
        </p:nvSpPr>
        <p:spPr>
          <a:xfrm rot="0">
            <a:off x="13159519" y="5230537"/>
            <a:ext cx="3005692" cy="456493"/>
          </a:xfrm>
          <a:prstGeom prst="rect">
            <a:avLst/>
          </a:prstGeom>
        </p:spPr>
        <p:txBody>
          <a:bodyPr anchor="t" rtlCol="false" tIns="0" lIns="0" bIns="0" rIns="0">
            <a:spAutoFit/>
          </a:bodyPr>
          <a:lstStyle/>
          <a:p>
            <a:pPr algn="ctr">
              <a:lnSpc>
                <a:spcPts val="3500"/>
              </a:lnSpc>
              <a:spcBef>
                <a:spcPct val="0"/>
              </a:spcBef>
            </a:pPr>
            <a:r>
              <a:rPr lang="en-US" b="true" sz="2787">
                <a:solidFill>
                  <a:srgbClr val="000000"/>
                </a:solidFill>
                <a:latin typeface="Arimo Bold"/>
                <a:ea typeface="Arimo Bold"/>
                <a:cs typeface="Arimo Bold"/>
                <a:sym typeface="Arimo Bold"/>
              </a:rPr>
              <a:t>Biomistral 7B</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1703075" y="1421261"/>
            <a:ext cx="6108277" cy="3642060"/>
          </a:xfrm>
          <a:custGeom>
            <a:avLst/>
            <a:gdLst/>
            <a:ahLst/>
            <a:cxnLst/>
            <a:rect r="r" b="b" t="t" l="l"/>
            <a:pathLst>
              <a:path h="3642060" w="6108277">
                <a:moveTo>
                  <a:pt x="0" y="0"/>
                </a:moveTo>
                <a:lnTo>
                  <a:pt x="6108278" y="0"/>
                </a:lnTo>
                <a:lnTo>
                  <a:pt x="6108278" y="3642060"/>
                </a:lnTo>
                <a:lnTo>
                  <a:pt x="0" y="3642060"/>
                </a:lnTo>
                <a:lnTo>
                  <a:pt x="0" y="0"/>
                </a:lnTo>
                <a:close/>
              </a:path>
            </a:pathLst>
          </a:custGeom>
          <a:blipFill>
            <a:blip r:embed="rId2"/>
            <a:stretch>
              <a:fillRect l="0" t="0" r="0" b="0"/>
            </a:stretch>
          </a:blipFill>
        </p:spPr>
      </p:sp>
      <p:sp>
        <p:nvSpPr>
          <p:cNvPr name="Freeform 3" id="3"/>
          <p:cNvSpPr/>
          <p:nvPr/>
        </p:nvSpPr>
        <p:spPr>
          <a:xfrm flipH="false" flipV="false" rot="0">
            <a:off x="363486" y="1581180"/>
            <a:ext cx="6391637" cy="3643233"/>
          </a:xfrm>
          <a:custGeom>
            <a:avLst/>
            <a:gdLst/>
            <a:ahLst/>
            <a:cxnLst/>
            <a:rect r="r" b="b" t="t" l="l"/>
            <a:pathLst>
              <a:path h="3643233" w="6391637">
                <a:moveTo>
                  <a:pt x="0" y="0"/>
                </a:moveTo>
                <a:lnTo>
                  <a:pt x="6391637" y="0"/>
                </a:lnTo>
                <a:lnTo>
                  <a:pt x="6391637" y="3643233"/>
                </a:lnTo>
                <a:lnTo>
                  <a:pt x="0" y="3643233"/>
                </a:lnTo>
                <a:lnTo>
                  <a:pt x="0" y="0"/>
                </a:lnTo>
                <a:close/>
              </a:path>
            </a:pathLst>
          </a:custGeom>
          <a:blipFill>
            <a:blip r:embed="rId3"/>
            <a:stretch>
              <a:fillRect l="0" t="0" r="0" b="0"/>
            </a:stretch>
          </a:blipFill>
        </p:spPr>
      </p:sp>
      <p:sp>
        <p:nvSpPr>
          <p:cNvPr name="Freeform 4" id="4"/>
          <p:cNvSpPr/>
          <p:nvPr/>
        </p:nvSpPr>
        <p:spPr>
          <a:xfrm flipH="false" flipV="false" rot="0">
            <a:off x="12450377" y="6123620"/>
            <a:ext cx="5638201" cy="3361777"/>
          </a:xfrm>
          <a:custGeom>
            <a:avLst/>
            <a:gdLst/>
            <a:ahLst/>
            <a:cxnLst/>
            <a:rect r="r" b="b" t="t" l="l"/>
            <a:pathLst>
              <a:path h="3361777" w="5638201">
                <a:moveTo>
                  <a:pt x="0" y="0"/>
                </a:moveTo>
                <a:lnTo>
                  <a:pt x="5638201" y="0"/>
                </a:lnTo>
                <a:lnTo>
                  <a:pt x="5638201" y="3361777"/>
                </a:lnTo>
                <a:lnTo>
                  <a:pt x="0" y="3361777"/>
                </a:lnTo>
                <a:lnTo>
                  <a:pt x="0" y="0"/>
                </a:lnTo>
                <a:close/>
              </a:path>
            </a:pathLst>
          </a:custGeom>
          <a:blipFill>
            <a:blip r:embed="rId4"/>
            <a:stretch>
              <a:fillRect l="0" t="0" r="0" b="0"/>
            </a:stretch>
          </a:blipFill>
        </p:spPr>
      </p:sp>
      <p:sp>
        <p:nvSpPr>
          <p:cNvPr name="Freeform 5" id="5"/>
          <p:cNvSpPr/>
          <p:nvPr/>
        </p:nvSpPr>
        <p:spPr>
          <a:xfrm flipH="false" flipV="false" rot="0">
            <a:off x="6189113" y="6123620"/>
            <a:ext cx="5909773" cy="3523702"/>
          </a:xfrm>
          <a:custGeom>
            <a:avLst/>
            <a:gdLst/>
            <a:ahLst/>
            <a:cxnLst/>
            <a:rect r="r" b="b" t="t" l="l"/>
            <a:pathLst>
              <a:path h="3523702" w="5909773">
                <a:moveTo>
                  <a:pt x="0" y="0"/>
                </a:moveTo>
                <a:lnTo>
                  <a:pt x="5909774" y="0"/>
                </a:lnTo>
                <a:lnTo>
                  <a:pt x="5909774" y="3523702"/>
                </a:lnTo>
                <a:lnTo>
                  <a:pt x="0" y="3523702"/>
                </a:lnTo>
                <a:lnTo>
                  <a:pt x="0" y="0"/>
                </a:lnTo>
                <a:close/>
              </a:path>
            </a:pathLst>
          </a:custGeom>
          <a:blipFill>
            <a:blip r:embed="rId5"/>
            <a:stretch>
              <a:fillRect l="0" t="0" r="0" b="0"/>
            </a:stretch>
          </a:blipFill>
        </p:spPr>
      </p:sp>
      <p:sp>
        <p:nvSpPr>
          <p:cNvPr name="Freeform 6" id="6"/>
          <p:cNvSpPr/>
          <p:nvPr/>
        </p:nvSpPr>
        <p:spPr>
          <a:xfrm flipH="false" flipV="false" rot="0">
            <a:off x="156889" y="6093561"/>
            <a:ext cx="5739025" cy="3421894"/>
          </a:xfrm>
          <a:custGeom>
            <a:avLst/>
            <a:gdLst/>
            <a:ahLst/>
            <a:cxnLst/>
            <a:rect r="r" b="b" t="t" l="l"/>
            <a:pathLst>
              <a:path h="3421894" w="5739025">
                <a:moveTo>
                  <a:pt x="0" y="0"/>
                </a:moveTo>
                <a:lnTo>
                  <a:pt x="5739026" y="0"/>
                </a:lnTo>
                <a:lnTo>
                  <a:pt x="5739026" y="3421894"/>
                </a:lnTo>
                <a:lnTo>
                  <a:pt x="0" y="3421894"/>
                </a:lnTo>
                <a:lnTo>
                  <a:pt x="0" y="0"/>
                </a:lnTo>
                <a:close/>
              </a:path>
            </a:pathLst>
          </a:custGeom>
          <a:blipFill>
            <a:blip r:embed="rId6"/>
            <a:stretch>
              <a:fillRect l="0" t="0" r="0" b="0"/>
            </a:stretch>
          </a:blipFill>
        </p:spPr>
      </p:sp>
      <p:sp>
        <p:nvSpPr>
          <p:cNvPr name="TextBox 7" id="7"/>
          <p:cNvSpPr txBox="true"/>
          <p:nvPr/>
        </p:nvSpPr>
        <p:spPr>
          <a:xfrm rot="0">
            <a:off x="363486" y="268839"/>
            <a:ext cx="18118440" cy="1072243"/>
          </a:xfrm>
          <a:prstGeom prst="rect">
            <a:avLst/>
          </a:prstGeom>
        </p:spPr>
        <p:txBody>
          <a:bodyPr anchor="t" rtlCol="false" tIns="0" lIns="0" bIns="0" rIns="0">
            <a:spAutoFit/>
          </a:bodyPr>
          <a:lstStyle/>
          <a:p>
            <a:pPr algn="ctr">
              <a:lnSpc>
                <a:spcPts val="4128"/>
              </a:lnSpc>
              <a:spcBef>
                <a:spcPct val="0"/>
              </a:spcBef>
            </a:pPr>
            <a:r>
              <a:rPr lang="en-US" b="true" sz="3287">
                <a:solidFill>
                  <a:srgbClr val="000000"/>
                </a:solidFill>
                <a:latin typeface="Arimo Bold"/>
                <a:ea typeface="Arimo Bold"/>
                <a:cs typeface="Arimo Bold"/>
                <a:sym typeface="Arimo Bold"/>
              </a:rPr>
              <a:t>Machine learning model and evaluation results for your targeted problems</a:t>
            </a:r>
          </a:p>
          <a:p>
            <a:pPr algn="ctr">
              <a:lnSpc>
                <a:spcPts val="4125"/>
              </a:lnSpc>
              <a:spcBef>
                <a:spcPct val="0"/>
              </a:spcBef>
            </a:pPr>
            <a:r>
              <a:rPr lang="en-US" b="true" sz="3287">
                <a:solidFill>
                  <a:srgbClr val="000000"/>
                </a:solidFill>
                <a:latin typeface="Arimo Bold"/>
                <a:ea typeface="Arimo Bold"/>
                <a:cs typeface="Arimo Bold"/>
                <a:sym typeface="Arimo Bold"/>
              </a:rPr>
              <a:t>LLM as a Judge</a:t>
            </a:r>
          </a:p>
        </p:txBody>
      </p:sp>
      <p:sp>
        <p:nvSpPr>
          <p:cNvPr name="TextBox 8" id="8"/>
          <p:cNvSpPr txBox="true"/>
          <p:nvPr/>
        </p:nvSpPr>
        <p:spPr>
          <a:xfrm rot="0">
            <a:off x="2070788" y="5300613"/>
            <a:ext cx="3825127" cy="438551"/>
          </a:xfrm>
          <a:prstGeom prst="rect">
            <a:avLst/>
          </a:prstGeom>
        </p:spPr>
        <p:txBody>
          <a:bodyPr anchor="t" rtlCol="false" tIns="0" lIns="0" bIns="0" rIns="0">
            <a:spAutoFit/>
          </a:bodyPr>
          <a:lstStyle/>
          <a:p>
            <a:pPr algn="ctr">
              <a:lnSpc>
                <a:spcPts val="3304"/>
              </a:lnSpc>
              <a:spcBef>
                <a:spcPct val="0"/>
              </a:spcBef>
            </a:pPr>
            <a:r>
              <a:rPr lang="en-US" b="true" sz="2631">
                <a:solidFill>
                  <a:srgbClr val="000000"/>
                </a:solidFill>
                <a:latin typeface="Arimo Bold"/>
                <a:ea typeface="Arimo Bold"/>
                <a:cs typeface="Arimo Bold"/>
                <a:sym typeface="Arimo Bold"/>
              </a:rPr>
              <a:t>MedAlpaca</a:t>
            </a:r>
          </a:p>
        </p:txBody>
      </p:sp>
      <p:sp>
        <p:nvSpPr>
          <p:cNvPr name="TextBox 9" id="9"/>
          <p:cNvSpPr txBox="true"/>
          <p:nvPr/>
        </p:nvSpPr>
        <p:spPr>
          <a:xfrm rot="0">
            <a:off x="7685423" y="9618747"/>
            <a:ext cx="2538572" cy="465309"/>
          </a:xfrm>
          <a:prstGeom prst="rect">
            <a:avLst/>
          </a:prstGeom>
        </p:spPr>
        <p:txBody>
          <a:bodyPr anchor="t" rtlCol="false" tIns="0" lIns="0" bIns="0" rIns="0">
            <a:spAutoFit/>
          </a:bodyPr>
          <a:lstStyle/>
          <a:p>
            <a:pPr algn="ctr">
              <a:lnSpc>
                <a:spcPts val="3626"/>
              </a:lnSpc>
              <a:spcBef>
                <a:spcPct val="0"/>
              </a:spcBef>
            </a:pPr>
            <a:r>
              <a:rPr lang="en-US" b="true" sz="2887">
                <a:solidFill>
                  <a:srgbClr val="000000"/>
                </a:solidFill>
                <a:latin typeface="Arimo Bold"/>
                <a:ea typeface="Arimo Bold"/>
                <a:cs typeface="Arimo Bold"/>
                <a:sym typeface="Arimo Bold"/>
              </a:rPr>
              <a:t>Gemma</a:t>
            </a:r>
          </a:p>
        </p:txBody>
      </p:sp>
      <p:sp>
        <p:nvSpPr>
          <p:cNvPr name="TextBox 10" id="10"/>
          <p:cNvSpPr txBox="true"/>
          <p:nvPr/>
        </p:nvSpPr>
        <p:spPr>
          <a:xfrm rot="0">
            <a:off x="1757116" y="9595643"/>
            <a:ext cx="2538572" cy="456493"/>
          </a:xfrm>
          <a:prstGeom prst="rect">
            <a:avLst/>
          </a:prstGeom>
        </p:spPr>
        <p:txBody>
          <a:bodyPr anchor="t" rtlCol="false" tIns="0" lIns="0" bIns="0" rIns="0">
            <a:spAutoFit/>
          </a:bodyPr>
          <a:lstStyle/>
          <a:p>
            <a:pPr algn="ctr">
              <a:lnSpc>
                <a:spcPts val="3500"/>
              </a:lnSpc>
              <a:spcBef>
                <a:spcPct val="0"/>
              </a:spcBef>
            </a:pPr>
            <a:r>
              <a:rPr lang="en-US" b="true" sz="2787">
                <a:solidFill>
                  <a:srgbClr val="000000"/>
                </a:solidFill>
                <a:latin typeface="Arimo Bold"/>
                <a:ea typeface="Arimo Bold"/>
                <a:cs typeface="Arimo Bold"/>
                <a:sym typeface="Arimo Bold"/>
              </a:rPr>
              <a:t>Deepseek</a:t>
            </a:r>
          </a:p>
        </p:txBody>
      </p:sp>
      <p:sp>
        <p:nvSpPr>
          <p:cNvPr name="TextBox 11" id="11"/>
          <p:cNvSpPr txBox="true"/>
          <p:nvPr/>
        </p:nvSpPr>
        <p:spPr>
          <a:xfrm rot="0">
            <a:off x="13531593" y="9618747"/>
            <a:ext cx="3560150" cy="419810"/>
          </a:xfrm>
          <a:prstGeom prst="rect">
            <a:avLst/>
          </a:prstGeom>
        </p:spPr>
        <p:txBody>
          <a:bodyPr anchor="t" rtlCol="false" tIns="0" lIns="0" bIns="0" rIns="0">
            <a:spAutoFit/>
          </a:bodyPr>
          <a:lstStyle/>
          <a:p>
            <a:pPr algn="ctr">
              <a:lnSpc>
                <a:spcPts val="3249"/>
              </a:lnSpc>
              <a:spcBef>
                <a:spcPct val="0"/>
              </a:spcBef>
            </a:pPr>
            <a:r>
              <a:rPr lang="en-US" b="true" sz="2587">
                <a:solidFill>
                  <a:srgbClr val="000000"/>
                </a:solidFill>
                <a:latin typeface="Arimo Bold"/>
                <a:ea typeface="Arimo Bold"/>
                <a:cs typeface="Arimo Bold"/>
                <a:sym typeface="Arimo Bold"/>
              </a:rPr>
              <a:t>Medllama 3- 8B</a:t>
            </a:r>
          </a:p>
        </p:txBody>
      </p:sp>
      <p:sp>
        <p:nvSpPr>
          <p:cNvPr name="TextBox 12" id="12"/>
          <p:cNvSpPr txBox="true"/>
          <p:nvPr/>
        </p:nvSpPr>
        <p:spPr>
          <a:xfrm rot="0">
            <a:off x="13531593" y="5314596"/>
            <a:ext cx="3005692" cy="456493"/>
          </a:xfrm>
          <a:prstGeom prst="rect">
            <a:avLst/>
          </a:prstGeom>
        </p:spPr>
        <p:txBody>
          <a:bodyPr anchor="t" rtlCol="false" tIns="0" lIns="0" bIns="0" rIns="0">
            <a:spAutoFit/>
          </a:bodyPr>
          <a:lstStyle/>
          <a:p>
            <a:pPr algn="ctr">
              <a:lnSpc>
                <a:spcPts val="3500"/>
              </a:lnSpc>
              <a:spcBef>
                <a:spcPct val="0"/>
              </a:spcBef>
            </a:pPr>
            <a:r>
              <a:rPr lang="en-US" b="true" sz="2787">
                <a:solidFill>
                  <a:srgbClr val="000000"/>
                </a:solidFill>
                <a:latin typeface="Arimo Bold"/>
                <a:ea typeface="Arimo Bold"/>
                <a:cs typeface="Arimo Bold"/>
                <a:sym typeface="Arimo Bold"/>
              </a:rPr>
              <a:t>Biomistral 7B</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294683" y="4280743"/>
            <a:ext cx="6927192" cy="2283335"/>
          </a:xfrm>
          <a:custGeom>
            <a:avLst/>
            <a:gdLst/>
            <a:ahLst/>
            <a:cxnLst/>
            <a:rect r="r" b="b" t="t" l="l"/>
            <a:pathLst>
              <a:path h="2283335" w="6927192">
                <a:moveTo>
                  <a:pt x="0" y="0"/>
                </a:moveTo>
                <a:lnTo>
                  <a:pt x="6927193" y="0"/>
                </a:lnTo>
                <a:lnTo>
                  <a:pt x="6927193" y="2283334"/>
                </a:lnTo>
                <a:lnTo>
                  <a:pt x="0" y="2283334"/>
                </a:lnTo>
                <a:lnTo>
                  <a:pt x="0" y="0"/>
                </a:lnTo>
                <a:close/>
              </a:path>
            </a:pathLst>
          </a:custGeom>
          <a:blipFill>
            <a:blip r:embed="rId2"/>
            <a:stretch>
              <a:fillRect l="0" t="-5935" r="0" b="-5935"/>
            </a:stretch>
          </a:blipFill>
        </p:spPr>
      </p:sp>
      <p:sp>
        <p:nvSpPr>
          <p:cNvPr name="Freeform 3" id="3"/>
          <p:cNvSpPr/>
          <p:nvPr/>
        </p:nvSpPr>
        <p:spPr>
          <a:xfrm flipH="false" flipV="false" rot="0">
            <a:off x="253053" y="1465704"/>
            <a:ext cx="6927192" cy="2485130"/>
          </a:xfrm>
          <a:custGeom>
            <a:avLst/>
            <a:gdLst/>
            <a:ahLst/>
            <a:cxnLst/>
            <a:rect r="r" b="b" t="t" l="l"/>
            <a:pathLst>
              <a:path h="2485130" w="6927192">
                <a:moveTo>
                  <a:pt x="0" y="0"/>
                </a:moveTo>
                <a:lnTo>
                  <a:pt x="6927193" y="0"/>
                </a:lnTo>
                <a:lnTo>
                  <a:pt x="6927193" y="2485130"/>
                </a:lnTo>
                <a:lnTo>
                  <a:pt x="0" y="2485130"/>
                </a:lnTo>
                <a:lnTo>
                  <a:pt x="0" y="0"/>
                </a:lnTo>
                <a:close/>
              </a:path>
            </a:pathLst>
          </a:custGeom>
          <a:blipFill>
            <a:blip r:embed="rId3"/>
            <a:stretch>
              <a:fillRect l="0" t="0" r="0" b="0"/>
            </a:stretch>
          </a:blipFill>
        </p:spPr>
      </p:sp>
      <p:sp>
        <p:nvSpPr>
          <p:cNvPr name="Freeform 4" id="4"/>
          <p:cNvSpPr/>
          <p:nvPr/>
        </p:nvSpPr>
        <p:spPr>
          <a:xfrm flipH="false" flipV="false" rot="0">
            <a:off x="12123003" y="789747"/>
            <a:ext cx="5694652" cy="2114140"/>
          </a:xfrm>
          <a:custGeom>
            <a:avLst/>
            <a:gdLst/>
            <a:ahLst/>
            <a:cxnLst/>
            <a:rect r="r" b="b" t="t" l="l"/>
            <a:pathLst>
              <a:path h="2114140" w="5694652">
                <a:moveTo>
                  <a:pt x="0" y="0"/>
                </a:moveTo>
                <a:lnTo>
                  <a:pt x="5694652" y="0"/>
                </a:lnTo>
                <a:lnTo>
                  <a:pt x="5694652" y="2114140"/>
                </a:lnTo>
                <a:lnTo>
                  <a:pt x="0" y="2114140"/>
                </a:lnTo>
                <a:lnTo>
                  <a:pt x="0" y="0"/>
                </a:lnTo>
                <a:close/>
              </a:path>
            </a:pathLst>
          </a:custGeom>
          <a:blipFill>
            <a:blip r:embed="rId4"/>
            <a:stretch>
              <a:fillRect l="0" t="0" r="0" b="0"/>
            </a:stretch>
          </a:blipFill>
        </p:spPr>
      </p:sp>
      <p:sp>
        <p:nvSpPr>
          <p:cNvPr name="Freeform 5" id="5"/>
          <p:cNvSpPr/>
          <p:nvPr/>
        </p:nvSpPr>
        <p:spPr>
          <a:xfrm flipH="false" flipV="false" rot="0">
            <a:off x="509459" y="6897452"/>
            <a:ext cx="6670786" cy="2459853"/>
          </a:xfrm>
          <a:custGeom>
            <a:avLst/>
            <a:gdLst/>
            <a:ahLst/>
            <a:cxnLst/>
            <a:rect r="r" b="b" t="t" l="l"/>
            <a:pathLst>
              <a:path h="2459853" w="6670786">
                <a:moveTo>
                  <a:pt x="0" y="0"/>
                </a:moveTo>
                <a:lnTo>
                  <a:pt x="6670787" y="0"/>
                </a:lnTo>
                <a:lnTo>
                  <a:pt x="6670787" y="2459853"/>
                </a:lnTo>
                <a:lnTo>
                  <a:pt x="0" y="2459853"/>
                </a:lnTo>
                <a:lnTo>
                  <a:pt x="0" y="0"/>
                </a:lnTo>
                <a:close/>
              </a:path>
            </a:pathLst>
          </a:custGeom>
          <a:blipFill>
            <a:blip r:embed="rId5"/>
            <a:stretch>
              <a:fillRect l="0" t="0" r="0" b="0"/>
            </a:stretch>
          </a:blipFill>
        </p:spPr>
      </p:sp>
      <p:sp>
        <p:nvSpPr>
          <p:cNvPr name="Freeform 6" id="6"/>
          <p:cNvSpPr/>
          <p:nvPr/>
        </p:nvSpPr>
        <p:spPr>
          <a:xfrm flipH="false" flipV="false" rot="0">
            <a:off x="12123003" y="3242760"/>
            <a:ext cx="5766571" cy="2075966"/>
          </a:xfrm>
          <a:custGeom>
            <a:avLst/>
            <a:gdLst/>
            <a:ahLst/>
            <a:cxnLst/>
            <a:rect r="r" b="b" t="t" l="l"/>
            <a:pathLst>
              <a:path h="2075966" w="5766571">
                <a:moveTo>
                  <a:pt x="0" y="0"/>
                </a:moveTo>
                <a:lnTo>
                  <a:pt x="5766571" y="0"/>
                </a:lnTo>
                <a:lnTo>
                  <a:pt x="5766571" y="2075965"/>
                </a:lnTo>
                <a:lnTo>
                  <a:pt x="0" y="2075965"/>
                </a:lnTo>
                <a:lnTo>
                  <a:pt x="0" y="0"/>
                </a:lnTo>
                <a:close/>
              </a:path>
            </a:pathLst>
          </a:custGeom>
          <a:blipFill>
            <a:blip r:embed="rId6"/>
            <a:stretch>
              <a:fillRect l="0" t="0" r="0" b="0"/>
            </a:stretch>
          </a:blipFill>
        </p:spPr>
      </p:sp>
      <p:sp>
        <p:nvSpPr>
          <p:cNvPr name="TextBox 7" id="7"/>
          <p:cNvSpPr txBox="true"/>
          <p:nvPr/>
        </p:nvSpPr>
        <p:spPr>
          <a:xfrm rot="0">
            <a:off x="363486" y="268839"/>
            <a:ext cx="18118440" cy="1072243"/>
          </a:xfrm>
          <a:prstGeom prst="rect">
            <a:avLst/>
          </a:prstGeom>
        </p:spPr>
        <p:txBody>
          <a:bodyPr anchor="t" rtlCol="false" tIns="0" lIns="0" bIns="0" rIns="0">
            <a:spAutoFit/>
          </a:bodyPr>
          <a:lstStyle/>
          <a:p>
            <a:pPr algn="ctr">
              <a:lnSpc>
                <a:spcPts val="4128"/>
              </a:lnSpc>
              <a:spcBef>
                <a:spcPct val="0"/>
              </a:spcBef>
            </a:pPr>
            <a:r>
              <a:rPr lang="en-US" b="true" sz="3287">
                <a:solidFill>
                  <a:srgbClr val="000000"/>
                </a:solidFill>
                <a:latin typeface="Arimo Bold"/>
                <a:ea typeface="Arimo Bold"/>
                <a:cs typeface="Arimo Bold"/>
                <a:sym typeface="Arimo Bold"/>
              </a:rPr>
              <a:t>Machine learning model and evaluation results for your targeted problems</a:t>
            </a:r>
          </a:p>
          <a:p>
            <a:pPr algn="ctr">
              <a:lnSpc>
                <a:spcPts val="4125"/>
              </a:lnSpc>
              <a:spcBef>
                <a:spcPct val="0"/>
              </a:spcBef>
            </a:pPr>
            <a:r>
              <a:rPr lang="en-US" b="true" sz="3287">
                <a:solidFill>
                  <a:srgbClr val="5E17EB"/>
                </a:solidFill>
                <a:latin typeface="Arimo Bold"/>
                <a:ea typeface="Arimo Bold"/>
                <a:cs typeface="Arimo Bold"/>
                <a:sym typeface="Arimo Bold"/>
              </a:rPr>
              <a:t>GEval Scores</a:t>
            </a:r>
          </a:p>
        </p:txBody>
      </p:sp>
      <p:sp>
        <p:nvSpPr>
          <p:cNvPr name="TextBox 8" id="8"/>
          <p:cNvSpPr txBox="true"/>
          <p:nvPr/>
        </p:nvSpPr>
        <p:spPr>
          <a:xfrm rot="0">
            <a:off x="866943" y="902531"/>
            <a:ext cx="3825127" cy="438551"/>
          </a:xfrm>
          <a:prstGeom prst="rect">
            <a:avLst/>
          </a:prstGeom>
        </p:spPr>
        <p:txBody>
          <a:bodyPr anchor="t" rtlCol="false" tIns="0" lIns="0" bIns="0" rIns="0">
            <a:spAutoFit/>
          </a:bodyPr>
          <a:lstStyle/>
          <a:p>
            <a:pPr algn="ctr">
              <a:lnSpc>
                <a:spcPts val="3304"/>
              </a:lnSpc>
              <a:spcBef>
                <a:spcPct val="0"/>
              </a:spcBef>
            </a:pPr>
            <a:r>
              <a:rPr lang="en-US" b="true" sz="2631">
                <a:solidFill>
                  <a:srgbClr val="000000"/>
                </a:solidFill>
                <a:latin typeface="Arimo Bold"/>
                <a:ea typeface="Arimo Bold"/>
                <a:cs typeface="Arimo Bold"/>
                <a:sym typeface="Arimo Bold"/>
              </a:rPr>
              <a:t>MedAlpaca</a:t>
            </a:r>
          </a:p>
        </p:txBody>
      </p:sp>
      <p:sp>
        <p:nvSpPr>
          <p:cNvPr name="TextBox 9" id="9"/>
          <p:cNvSpPr txBox="true"/>
          <p:nvPr/>
        </p:nvSpPr>
        <p:spPr>
          <a:xfrm rot="0">
            <a:off x="1510221" y="4751748"/>
            <a:ext cx="2538572" cy="465309"/>
          </a:xfrm>
          <a:prstGeom prst="rect">
            <a:avLst/>
          </a:prstGeom>
        </p:spPr>
        <p:txBody>
          <a:bodyPr anchor="t" rtlCol="false" tIns="0" lIns="0" bIns="0" rIns="0">
            <a:spAutoFit/>
          </a:bodyPr>
          <a:lstStyle/>
          <a:p>
            <a:pPr algn="ctr">
              <a:lnSpc>
                <a:spcPts val="3626"/>
              </a:lnSpc>
              <a:spcBef>
                <a:spcPct val="0"/>
              </a:spcBef>
            </a:pPr>
            <a:r>
              <a:rPr lang="en-US" b="true" sz="2887">
                <a:solidFill>
                  <a:srgbClr val="000000"/>
                </a:solidFill>
                <a:latin typeface="Arimo Bold"/>
                <a:ea typeface="Arimo Bold"/>
                <a:cs typeface="Arimo Bold"/>
                <a:sym typeface="Arimo Bold"/>
              </a:rPr>
              <a:t>Gemma</a:t>
            </a:r>
          </a:p>
        </p:txBody>
      </p:sp>
      <p:sp>
        <p:nvSpPr>
          <p:cNvPr name="TextBox 10" id="10"/>
          <p:cNvSpPr txBox="true"/>
          <p:nvPr/>
        </p:nvSpPr>
        <p:spPr>
          <a:xfrm rot="0">
            <a:off x="1696232" y="9443030"/>
            <a:ext cx="2538572" cy="456493"/>
          </a:xfrm>
          <a:prstGeom prst="rect">
            <a:avLst/>
          </a:prstGeom>
        </p:spPr>
        <p:txBody>
          <a:bodyPr anchor="t" rtlCol="false" tIns="0" lIns="0" bIns="0" rIns="0">
            <a:spAutoFit/>
          </a:bodyPr>
          <a:lstStyle/>
          <a:p>
            <a:pPr algn="ctr">
              <a:lnSpc>
                <a:spcPts val="3500"/>
              </a:lnSpc>
              <a:spcBef>
                <a:spcPct val="0"/>
              </a:spcBef>
            </a:pPr>
            <a:r>
              <a:rPr lang="en-US" b="true" sz="2787">
                <a:solidFill>
                  <a:srgbClr val="000000"/>
                </a:solidFill>
                <a:latin typeface="Arimo Bold"/>
                <a:ea typeface="Arimo Bold"/>
                <a:cs typeface="Arimo Bold"/>
                <a:sym typeface="Arimo Bold"/>
              </a:rPr>
              <a:t>Deepseek</a:t>
            </a:r>
          </a:p>
        </p:txBody>
      </p:sp>
      <p:sp>
        <p:nvSpPr>
          <p:cNvPr name="TextBox 11" id="11"/>
          <p:cNvSpPr txBox="true"/>
          <p:nvPr/>
        </p:nvSpPr>
        <p:spPr>
          <a:xfrm rot="0">
            <a:off x="12913025" y="3334491"/>
            <a:ext cx="3560150" cy="419810"/>
          </a:xfrm>
          <a:prstGeom prst="rect">
            <a:avLst/>
          </a:prstGeom>
        </p:spPr>
        <p:txBody>
          <a:bodyPr anchor="t" rtlCol="false" tIns="0" lIns="0" bIns="0" rIns="0">
            <a:spAutoFit/>
          </a:bodyPr>
          <a:lstStyle/>
          <a:p>
            <a:pPr algn="ctr">
              <a:lnSpc>
                <a:spcPts val="3249"/>
              </a:lnSpc>
              <a:spcBef>
                <a:spcPct val="0"/>
              </a:spcBef>
            </a:pPr>
            <a:r>
              <a:rPr lang="en-US" b="true" sz="2587">
                <a:solidFill>
                  <a:srgbClr val="000000"/>
                </a:solidFill>
                <a:latin typeface="Arimo Bold"/>
                <a:ea typeface="Arimo Bold"/>
                <a:cs typeface="Arimo Bold"/>
                <a:sym typeface="Arimo Bold"/>
              </a:rPr>
              <a:t>Medllama 3- 8B</a:t>
            </a:r>
          </a:p>
        </p:txBody>
      </p:sp>
      <p:sp>
        <p:nvSpPr>
          <p:cNvPr name="TextBox 12" id="12"/>
          <p:cNvSpPr txBox="true"/>
          <p:nvPr/>
        </p:nvSpPr>
        <p:spPr>
          <a:xfrm rot="0">
            <a:off x="13190254" y="884589"/>
            <a:ext cx="3005692" cy="456493"/>
          </a:xfrm>
          <a:prstGeom prst="rect">
            <a:avLst/>
          </a:prstGeom>
        </p:spPr>
        <p:txBody>
          <a:bodyPr anchor="t" rtlCol="false" tIns="0" lIns="0" bIns="0" rIns="0">
            <a:spAutoFit/>
          </a:bodyPr>
          <a:lstStyle/>
          <a:p>
            <a:pPr algn="ctr">
              <a:lnSpc>
                <a:spcPts val="3500"/>
              </a:lnSpc>
              <a:spcBef>
                <a:spcPct val="0"/>
              </a:spcBef>
            </a:pPr>
            <a:r>
              <a:rPr lang="en-US" b="true" sz="2787">
                <a:solidFill>
                  <a:srgbClr val="000000"/>
                </a:solidFill>
                <a:latin typeface="Arimo Bold"/>
                <a:ea typeface="Arimo Bold"/>
                <a:cs typeface="Arimo Bold"/>
                <a:sym typeface="Arimo Bold"/>
              </a:rPr>
              <a:t>Biomistral 7B</a:t>
            </a:r>
          </a:p>
        </p:txBody>
      </p:sp>
      <p:sp>
        <p:nvSpPr>
          <p:cNvPr name="TextBox 13" id="13"/>
          <p:cNvSpPr txBox="true"/>
          <p:nvPr/>
        </p:nvSpPr>
        <p:spPr>
          <a:xfrm rot="0">
            <a:off x="8130791" y="5747710"/>
            <a:ext cx="9128509" cy="3942616"/>
          </a:xfrm>
          <a:prstGeom prst="rect">
            <a:avLst/>
          </a:prstGeom>
        </p:spPr>
        <p:txBody>
          <a:bodyPr anchor="t" rtlCol="false" tIns="0" lIns="0" bIns="0" rIns="0">
            <a:spAutoFit/>
          </a:bodyPr>
          <a:lstStyle/>
          <a:p>
            <a:pPr algn="l">
              <a:lnSpc>
                <a:spcPts val="2438"/>
              </a:lnSpc>
              <a:spcBef>
                <a:spcPct val="0"/>
              </a:spcBef>
            </a:pPr>
            <a:r>
              <a:rPr lang="en-US" b="true" sz="1941">
                <a:solidFill>
                  <a:srgbClr val="000000"/>
                </a:solidFill>
                <a:latin typeface="Arimo Bold"/>
                <a:ea typeface="Arimo Bold"/>
                <a:cs typeface="Arimo Bold"/>
                <a:sym typeface="Arimo Bold"/>
              </a:rPr>
              <a:t>Factual Accuracy – Checks if the medical information is correct and aligned with the reference.</a:t>
            </a:r>
          </a:p>
          <a:p>
            <a:pPr algn="l">
              <a:lnSpc>
                <a:spcPts val="2438"/>
              </a:lnSpc>
              <a:spcBef>
                <a:spcPct val="0"/>
              </a:spcBef>
            </a:pPr>
            <a:r>
              <a:rPr lang="en-US" b="true" sz="1941">
                <a:solidFill>
                  <a:srgbClr val="000000"/>
                </a:solidFill>
                <a:latin typeface="Arimo Bold"/>
                <a:ea typeface="Arimo Bold"/>
                <a:cs typeface="Arimo Bold"/>
                <a:sym typeface="Arimo Bold"/>
              </a:rPr>
              <a:t>Relevance – Evaluates how well the response addresses the intent of the query.</a:t>
            </a:r>
          </a:p>
          <a:p>
            <a:pPr algn="l">
              <a:lnSpc>
                <a:spcPts val="2438"/>
              </a:lnSpc>
              <a:spcBef>
                <a:spcPct val="0"/>
              </a:spcBef>
            </a:pPr>
            <a:r>
              <a:rPr lang="en-US" b="true" sz="1941">
                <a:solidFill>
                  <a:srgbClr val="000000"/>
                </a:solidFill>
                <a:latin typeface="Arimo Bold"/>
                <a:ea typeface="Arimo Bold"/>
                <a:cs typeface="Arimo Bold"/>
                <a:sym typeface="Arimo Bold"/>
              </a:rPr>
              <a:t>Coherence – Assesses the logical flow and structure of the response.</a:t>
            </a:r>
          </a:p>
          <a:p>
            <a:pPr algn="l">
              <a:lnSpc>
                <a:spcPts val="2438"/>
              </a:lnSpc>
              <a:spcBef>
                <a:spcPct val="0"/>
              </a:spcBef>
            </a:pPr>
            <a:r>
              <a:rPr lang="en-US" b="true" sz="1941">
                <a:solidFill>
                  <a:srgbClr val="000000"/>
                </a:solidFill>
                <a:latin typeface="Arimo Bold"/>
                <a:ea typeface="Arimo Bold"/>
                <a:cs typeface="Arimo Bold"/>
                <a:sym typeface="Arimo Bold"/>
              </a:rPr>
              <a:t>Fluency – Measures grammatical correctness and readability.</a:t>
            </a:r>
          </a:p>
          <a:p>
            <a:pPr algn="l">
              <a:lnSpc>
                <a:spcPts val="2438"/>
              </a:lnSpc>
              <a:spcBef>
                <a:spcPct val="0"/>
              </a:spcBef>
            </a:pPr>
            <a:r>
              <a:rPr lang="en-US" b="true" sz="1941">
                <a:solidFill>
                  <a:srgbClr val="000000"/>
                </a:solidFill>
                <a:latin typeface="Arimo Bold"/>
                <a:ea typeface="Arimo Bold"/>
                <a:cs typeface="Arimo Bold"/>
                <a:sym typeface="Arimo Bold"/>
              </a:rPr>
              <a:t>Clinical Safety – Ensures the response avoids unsafe or harmful medical advice.</a:t>
            </a:r>
          </a:p>
          <a:p>
            <a:pPr algn="l">
              <a:lnSpc>
                <a:spcPts val="2438"/>
              </a:lnSpc>
              <a:spcBef>
                <a:spcPct val="0"/>
              </a:spcBef>
            </a:pPr>
            <a:r>
              <a:rPr lang="en-US" b="true" sz="1941">
                <a:solidFill>
                  <a:srgbClr val="000000"/>
                </a:solidFill>
                <a:latin typeface="Arimo Bold"/>
                <a:ea typeface="Arimo Bold"/>
                <a:cs typeface="Arimo Bold"/>
                <a:sym typeface="Arimo Bold"/>
              </a:rPr>
              <a:t>Completeness – Checks if key points from the reference are sufficiently covered.</a:t>
            </a:r>
          </a:p>
          <a:p>
            <a:pPr algn="l">
              <a:lnSpc>
                <a:spcPts val="2438"/>
              </a:lnSpc>
              <a:spcBef>
                <a:spcPct val="0"/>
              </a:spcBef>
            </a:pPr>
            <a:r>
              <a:rPr lang="en-US" b="true" sz="1941">
                <a:solidFill>
                  <a:srgbClr val="000000"/>
                </a:solidFill>
                <a:latin typeface="Arimo Bold"/>
                <a:ea typeface="Arimo Bold"/>
                <a:cs typeface="Arimo Bold"/>
                <a:sym typeface="Arimo Bold"/>
              </a:rPr>
              <a:t>Empathy – Evaluates if the response shows compassion and patient-centered care.</a:t>
            </a:r>
          </a:p>
          <a:p>
            <a:pPr algn="l">
              <a:lnSpc>
                <a:spcPts val="2438"/>
              </a:lnSpc>
              <a:spcBef>
                <a:spcPct val="0"/>
              </a:spcBef>
            </a:pPr>
            <a:r>
              <a:rPr lang="en-US" b="true" sz="1941">
                <a:solidFill>
                  <a:srgbClr val="000000"/>
                </a:solidFill>
                <a:latin typeface="Arimo Bold"/>
                <a:ea typeface="Arimo Bold"/>
                <a:cs typeface="Arimo Bold"/>
                <a:sym typeface="Arimo Bold"/>
              </a:rPr>
              <a:t>Specificity – Assesses the clarity, detail, and actionability of the response.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294285" y="5966871"/>
            <a:ext cx="5699430" cy="3518526"/>
          </a:xfrm>
          <a:custGeom>
            <a:avLst/>
            <a:gdLst/>
            <a:ahLst/>
            <a:cxnLst/>
            <a:rect r="r" b="b" t="t" l="l"/>
            <a:pathLst>
              <a:path h="3518526" w="5699430">
                <a:moveTo>
                  <a:pt x="0" y="0"/>
                </a:moveTo>
                <a:lnTo>
                  <a:pt x="5699430" y="0"/>
                </a:lnTo>
                <a:lnTo>
                  <a:pt x="5699430" y="3518526"/>
                </a:lnTo>
                <a:lnTo>
                  <a:pt x="0" y="3518526"/>
                </a:lnTo>
                <a:lnTo>
                  <a:pt x="0" y="0"/>
                </a:lnTo>
                <a:close/>
              </a:path>
            </a:pathLst>
          </a:custGeom>
          <a:blipFill>
            <a:blip r:embed="rId2"/>
            <a:stretch>
              <a:fillRect l="0" t="0" r="0" b="0"/>
            </a:stretch>
          </a:blipFill>
        </p:spPr>
      </p:sp>
      <p:sp>
        <p:nvSpPr>
          <p:cNvPr name="Freeform 3" id="3"/>
          <p:cNvSpPr/>
          <p:nvPr/>
        </p:nvSpPr>
        <p:spPr>
          <a:xfrm flipH="false" flipV="false" rot="0">
            <a:off x="0" y="6179475"/>
            <a:ext cx="5664681" cy="3501540"/>
          </a:xfrm>
          <a:custGeom>
            <a:avLst/>
            <a:gdLst/>
            <a:ahLst/>
            <a:cxnLst/>
            <a:rect r="r" b="b" t="t" l="l"/>
            <a:pathLst>
              <a:path h="3501540" w="5664681">
                <a:moveTo>
                  <a:pt x="0" y="0"/>
                </a:moveTo>
                <a:lnTo>
                  <a:pt x="5664681" y="0"/>
                </a:lnTo>
                <a:lnTo>
                  <a:pt x="5664681" y="3501539"/>
                </a:lnTo>
                <a:lnTo>
                  <a:pt x="0" y="3501539"/>
                </a:lnTo>
                <a:lnTo>
                  <a:pt x="0" y="0"/>
                </a:lnTo>
                <a:close/>
              </a:path>
            </a:pathLst>
          </a:custGeom>
          <a:blipFill>
            <a:blip r:embed="rId3"/>
            <a:stretch>
              <a:fillRect l="0" t="0" r="0" b="0"/>
            </a:stretch>
          </a:blipFill>
        </p:spPr>
      </p:sp>
      <p:sp>
        <p:nvSpPr>
          <p:cNvPr name="Freeform 4" id="4"/>
          <p:cNvSpPr/>
          <p:nvPr/>
        </p:nvSpPr>
        <p:spPr>
          <a:xfrm flipH="false" flipV="false" rot="0">
            <a:off x="271810" y="1341082"/>
            <a:ext cx="4818119" cy="2842690"/>
          </a:xfrm>
          <a:custGeom>
            <a:avLst/>
            <a:gdLst/>
            <a:ahLst/>
            <a:cxnLst/>
            <a:rect r="r" b="b" t="t" l="l"/>
            <a:pathLst>
              <a:path h="2842690" w="4818119">
                <a:moveTo>
                  <a:pt x="0" y="0"/>
                </a:moveTo>
                <a:lnTo>
                  <a:pt x="4818119" y="0"/>
                </a:lnTo>
                <a:lnTo>
                  <a:pt x="4818119" y="2842690"/>
                </a:lnTo>
                <a:lnTo>
                  <a:pt x="0" y="2842690"/>
                </a:lnTo>
                <a:lnTo>
                  <a:pt x="0" y="0"/>
                </a:lnTo>
                <a:close/>
              </a:path>
            </a:pathLst>
          </a:custGeom>
          <a:blipFill>
            <a:blip r:embed="rId4"/>
            <a:stretch>
              <a:fillRect l="0" t="0" r="0" b="0"/>
            </a:stretch>
          </a:blipFill>
        </p:spPr>
      </p:sp>
      <p:sp>
        <p:nvSpPr>
          <p:cNvPr name="Freeform 5" id="5"/>
          <p:cNvSpPr/>
          <p:nvPr/>
        </p:nvSpPr>
        <p:spPr>
          <a:xfrm flipH="false" flipV="false" rot="0">
            <a:off x="13198071" y="1260668"/>
            <a:ext cx="4865203" cy="3003518"/>
          </a:xfrm>
          <a:custGeom>
            <a:avLst/>
            <a:gdLst/>
            <a:ahLst/>
            <a:cxnLst/>
            <a:rect r="r" b="b" t="t" l="l"/>
            <a:pathLst>
              <a:path h="3003518" w="4865203">
                <a:moveTo>
                  <a:pt x="0" y="0"/>
                </a:moveTo>
                <a:lnTo>
                  <a:pt x="4865204" y="0"/>
                </a:lnTo>
                <a:lnTo>
                  <a:pt x="4865204" y="3003518"/>
                </a:lnTo>
                <a:lnTo>
                  <a:pt x="0" y="3003518"/>
                </a:lnTo>
                <a:lnTo>
                  <a:pt x="0" y="0"/>
                </a:lnTo>
                <a:close/>
              </a:path>
            </a:pathLst>
          </a:custGeom>
          <a:blipFill>
            <a:blip r:embed="rId5"/>
            <a:stretch>
              <a:fillRect l="0" t="0" r="0" b="0"/>
            </a:stretch>
          </a:blipFill>
        </p:spPr>
      </p:sp>
      <p:sp>
        <p:nvSpPr>
          <p:cNvPr name="Freeform 6" id="6"/>
          <p:cNvSpPr/>
          <p:nvPr/>
        </p:nvSpPr>
        <p:spPr>
          <a:xfrm flipH="false" flipV="false" rot="0">
            <a:off x="12853359" y="5966871"/>
            <a:ext cx="5554628" cy="3433512"/>
          </a:xfrm>
          <a:custGeom>
            <a:avLst/>
            <a:gdLst/>
            <a:ahLst/>
            <a:cxnLst/>
            <a:rect r="r" b="b" t="t" l="l"/>
            <a:pathLst>
              <a:path h="3433512" w="5554628">
                <a:moveTo>
                  <a:pt x="0" y="0"/>
                </a:moveTo>
                <a:lnTo>
                  <a:pt x="5554628" y="0"/>
                </a:lnTo>
                <a:lnTo>
                  <a:pt x="5554628" y="3433512"/>
                </a:lnTo>
                <a:lnTo>
                  <a:pt x="0" y="3433512"/>
                </a:lnTo>
                <a:lnTo>
                  <a:pt x="0" y="0"/>
                </a:lnTo>
                <a:close/>
              </a:path>
            </a:pathLst>
          </a:custGeom>
          <a:blipFill>
            <a:blip r:embed="rId6"/>
            <a:stretch>
              <a:fillRect l="0" t="0" r="0" b="0"/>
            </a:stretch>
          </a:blipFill>
        </p:spPr>
      </p:sp>
      <p:sp>
        <p:nvSpPr>
          <p:cNvPr name="TextBox 7" id="7"/>
          <p:cNvSpPr txBox="true"/>
          <p:nvPr/>
        </p:nvSpPr>
        <p:spPr>
          <a:xfrm rot="0">
            <a:off x="363486" y="268839"/>
            <a:ext cx="18118440" cy="1072243"/>
          </a:xfrm>
          <a:prstGeom prst="rect">
            <a:avLst/>
          </a:prstGeom>
        </p:spPr>
        <p:txBody>
          <a:bodyPr anchor="t" rtlCol="false" tIns="0" lIns="0" bIns="0" rIns="0">
            <a:spAutoFit/>
          </a:bodyPr>
          <a:lstStyle/>
          <a:p>
            <a:pPr algn="ctr">
              <a:lnSpc>
                <a:spcPts val="4128"/>
              </a:lnSpc>
              <a:spcBef>
                <a:spcPct val="0"/>
              </a:spcBef>
            </a:pPr>
            <a:r>
              <a:rPr lang="en-US" b="true" sz="3287">
                <a:solidFill>
                  <a:srgbClr val="000000"/>
                </a:solidFill>
                <a:latin typeface="Arimo Bold"/>
                <a:ea typeface="Arimo Bold"/>
                <a:cs typeface="Arimo Bold"/>
                <a:sym typeface="Arimo Bold"/>
              </a:rPr>
              <a:t>Machine learning model and evaluation results for your targeted problems</a:t>
            </a:r>
          </a:p>
          <a:p>
            <a:pPr algn="ctr">
              <a:lnSpc>
                <a:spcPts val="4125"/>
              </a:lnSpc>
              <a:spcBef>
                <a:spcPct val="0"/>
              </a:spcBef>
            </a:pPr>
            <a:r>
              <a:rPr lang="en-US" b="true" sz="3287">
                <a:solidFill>
                  <a:srgbClr val="5E17EB"/>
                </a:solidFill>
                <a:latin typeface="Arimo Bold"/>
                <a:ea typeface="Arimo Bold"/>
                <a:cs typeface="Arimo Bold"/>
                <a:sym typeface="Arimo Bold"/>
              </a:rPr>
              <a:t>Medical Coverage</a:t>
            </a:r>
          </a:p>
        </p:txBody>
      </p:sp>
      <p:sp>
        <p:nvSpPr>
          <p:cNvPr name="TextBox 8" id="8"/>
          <p:cNvSpPr txBox="true"/>
          <p:nvPr/>
        </p:nvSpPr>
        <p:spPr>
          <a:xfrm rot="0">
            <a:off x="768306" y="5071243"/>
            <a:ext cx="3825127" cy="438551"/>
          </a:xfrm>
          <a:prstGeom prst="rect">
            <a:avLst/>
          </a:prstGeom>
        </p:spPr>
        <p:txBody>
          <a:bodyPr anchor="t" rtlCol="false" tIns="0" lIns="0" bIns="0" rIns="0">
            <a:spAutoFit/>
          </a:bodyPr>
          <a:lstStyle/>
          <a:p>
            <a:pPr algn="ctr">
              <a:lnSpc>
                <a:spcPts val="3304"/>
              </a:lnSpc>
              <a:spcBef>
                <a:spcPct val="0"/>
              </a:spcBef>
            </a:pPr>
            <a:r>
              <a:rPr lang="en-US" b="true" sz="2631">
                <a:solidFill>
                  <a:srgbClr val="000000"/>
                </a:solidFill>
                <a:latin typeface="Arimo Bold"/>
                <a:ea typeface="Arimo Bold"/>
                <a:cs typeface="Arimo Bold"/>
                <a:sym typeface="Arimo Bold"/>
              </a:rPr>
              <a:t>MedAlpaca</a:t>
            </a:r>
          </a:p>
        </p:txBody>
      </p:sp>
      <p:sp>
        <p:nvSpPr>
          <p:cNvPr name="TextBox 9" id="9"/>
          <p:cNvSpPr txBox="true"/>
          <p:nvPr/>
        </p:nvSpPr>
        <p:spPr>
          <a:xfrm rot="0">
            <a:off x="8361176" y="9652439"/>
            <a:ext cx="2538572" cy="465309"/>
          </a:xfrm>
          <a:prstGeom prst="rect">
            <a:avLst/>
          </a:prstGeom>
        </p:spPr>
        <p:txBody>
          <a:bodyPr anchor="t" rtlCol="false" tIns="0" lIns="0" bIns="0" rIns="0">
            <a:spAutoFit/>
          </a:bodyPr>
          <a:lstStyle/>
          <a:p>
            <a:pPr algn="ctr">
              <a:lnSpc>
                <a:spcPts val="3626"/>
              </a:lnSpc>
              <a:spcBef>
                <a:spcPct val="0"/>
              </a:spcBef>
            </a:pPr>
            <a:r>
              <a:rPr lang="en-US" b="true" sz="2887">
                <a:solidFill>
                  <a:srgbClr val="000000"/>
                </a:solidFill>
                <a:latin typeface="Arimo Bold"/>
                <a:ea typeface="Arimo Bold"/>
                <a:cs typeface="Arimo Bold"/>
                <a:sym typeface="Arimo Bold"/>
              </a:rPr>
              <a:t>Gemma</a:t>
            </a:r>
          </a:p>
        </p:txBody>
      </p:sp>
      <p:sp>
        <p:nvSpPr>
          <p:cNvPr name="TextBox 10" id="10"/>
          <p:cNvSpPr txBox="true"/>
          <p:nvPr/>
        </p:nvSpPr>
        <p:spPr>
          <a:xfrm rot="0">
            <a:off x="2207247" y="9629336"/>
            <a:ext cx="2538572" cy="456493"/>
          </a:xfrm>
          <a:prstGeom prst="rect">
            <a:avLst/>
          </a:prstGeom>
        </p:spPr>
        <p:txBody>
          <a:bodyPr anchor="t" rtlCol="false" tIns="0" lIns="0" bIns="0" rIns="0">
            <a:spAutoFit/>
          </a:bodyPr>
          <a:lstStyle/>
          <a:p>
            <a:pPr algn="ctr">
              <a:lnSpc>
                <a:spcPts val="3500"/>
              </a:lnSpc>
              <a:spcBef>
                <a:spcPct val="0"/>
              </a:spcBef>
            </a:pPr>
            <a:r>
              <a:rPr lang="en-US" b="true" sz="2787">
                <a:solidFill>
                  <a:srgbClr val="000000"/>
                </a:solidFill>
                <a:latin typeface="Arimo Bold"/>
                <a:ea typeface="Arimo Bold"/>
                <a:cs typeface="Arimo Bold"/>
                <a:sym typeface="Arimo Bold"/>
              </a:rPr>
              <a:t>Deepseek</a:t>
            </a:r>
          </a:p>
        </p:txBody>
      </p:sp>
      <p:sp>
        <p:nvSpPr>
          <p:cNvPr name="TextBox 11" id="11"/>
          <p:cNvSpPr txBox="true"/>
          <p:nvPr/>
        </p:nvSpPr>
        <p:spPr>
          <a:xfrm rot="0">
            <a:off x="13699150" y="9456822"/>
            <a:ext cx="3560150" cy="419810"/>
          </a:xfrm>
          <a:prstGeom prst="rect">
            <a:avLst/>
          </a:prstGeom>
        </p:spPr>
        <p:txBody>
          <a:bodyPr anchor="t" rtlCol="false" tIns="0" lIns="0" bIns="0" rIns="0">
            <a:spAutoFit/>
          </a:bodyPr>
          <a:lstStyle/>
          <a:p>
            <a:pPr algn="ctr">
              <a:lnSpc>
                <a:spcPts val="3249"/>
              </a:lnSpc>
              <a:spcBef>
                <a:spcPct val="0"/>
              </a:spcBef>
            </a:pPr>
            <a:r>
              <a:rPr lang="en-US" b="true" sz="2587">
                <a:solidFill>
                  <a:srgbClr val="000000"/>
                </a:solidFill>
                <a:latin typeface="Arimo Bold"/>
                <a:ea typeface="Arimo Bold"/>
                <a:cs typeface="Arimo Bold"/>
                <a:sym typeface="Arimo Bold"/>
              </a:rPr>
              <a:t>Medllama 3- 8B</a:t>
            </a:r>
          </a:p>
        </p:txBody>
      </p:sp>
      <p:sp>
        <p:nvSpPr>
          <p:cNvPr name="TextBox 12" id="12"/>
          <p:cNvSpPr txBox="true"/>
          <p:nvPr/>
        </p:nvSpPr>
        <p:spPr>
          <a:xfrm rot="0">
            <a:off x="14253608" y="4853076"/>
            <a:ext cx="3005692" cy="456493"/>
          </a:xfrm>
          <a:prstGeom prst="rect">
            <a:avLst/>
          </a:prstGeom>
        </p:spPr>
        <p:txBody>
          <a:bodyPr anchor="t" rtlCol="false" tIns="0" lIns="0" bIns="0" rIns="0">
            <a:spAutoFit/>
          </a:bodyPr>
          <a:lstStyle/>
          <a:p>
            <a:pPr algn="ctr">
              <a:lnSpc>
                <a:spcPts val="3500"/>
              </a:lnSpc>
              <a:spcBef>
                <a:spcPct val="0"/>
              </a:spcBef>
            </a:pPr>
            <a:r>
              <a:rPr lang="en-US" b="true" sz="2787">
                <a:solidFill>
                  <a:srgbClr val="000000"/>
                </a:solidFill>
                <a:latin typeface="Arimo Bold"/>
                <a:ea typeface="Arimo Bold"/>
                <a:cs typeface="Arimo Bold"/>
                <a:sym typeface="Arimo Bold"/>
              </a:rPr>
              <a:t>Biomistral 7B</a:t>
            </a:r>
          </a:p>
        </p:txBody>
      </p:sp>
      <p:sp>
        <p:nvSpPr>
          <p:cNvPr name="Freeform 13" id="13"/>
          <p:cNvSpPr/>
          <p:nvPr/>
        </p:nvSpPr>
        <p:spPr>
          <a:xfrm flipH="false" flipV="false" rot="0">
            <a:off x="5089929" y="2233162"/>
            <a:ext cx="8026101" cy="3180078"/>
          </a:xfrm>
          <a:custGeom>
            <a:avLst/>
            <a:gdLst/>
            <a:ahLst/>
            <a:cxnLst/>
            <a:rect r="r" b="b" t="t" l="l"/>
            <a:pathLst>
              <a:path h="3180078" w="8026101">
                <a:moveTo>
                  <a:pt x="0" y="0"/>
                </a:moveTo>
                <a:lnTo>
                  <a:pt x="8026101" y="0"/>
                </a:lnTo>
                <a:lnTo>
                  <a:pt x="8026101" y="3180077"/>
                </a:lnTo>
                <a:lnTo>
                  <a:pt x="0" y="3180077"/>
                </a:lnTo>
                <a:lnTo>
                  <a:pt x="0" y="0"/>
                </a:lnTo>
                <a:close/>
              </a:path>
            </a:pathLst>
          </a:custGeom>
          <a:blipFill>
            <a:blip r:embed="rId7"/>
            <a:stretch>
              <a:fillRect l="0" t="0" r="-17834"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18786"/>
            <a:ext cx="15631174" cy="7932821"/>
          </a:xfrm>
          <a:custGeom>
            <a:avLst/>
            <a:gdLst/>
            <a:ahLst/>
            <a:cxnLst/>
            <a:rect r="r" b="b" t="t" l="l"/>
            <a:pathLst>
              <a:path h="7932821" w="15631174">
                <a:moveTo>
                  <a:pt x="0" y="0"/>
                </a:moveTo>
                <a:lnTo>
                  <a:pt x="15631174" y="0"/>
                </a:lnTo>
                <a:lnTo>
                  <a:pt x="15631174" y="7932821"/>
                </a:lnTo>
                <a:lnTo>
                  <a:pt x="0" y="7932821"/>
                </a:lnTo>
                <a:lnTo>
                  <a:pt x="0" y="0"/>
                </a:lnTo>
                <a:close/>
              </a:path>
            </a:pathLst>
          </a:custGeom>
          <a:blipFill>
            <a:blip r:embed="rId2"/>
            <a:stretch>
              <a:fillRect l="0" t="0" r="0" b="0"/>
            </a:stretch>
          </a:blipFill>
        </p:spPr>
      </p:sp>
      <p:sp>
        <p:nvSpPr>
          <p:cNvPr name="TextBox 3" id="3"/>
          <p:cNvSpPr txBox="true"/>
          <p:nvPr/>
        </p:nvSpPr>
        <p:spPr>
          <a:xfrm rot="0">
            <a:off x="1775149" y="480163"/>
            <a:ext cx="12109624" cy="548537"/>
          </a:xfrm>
          <a:prstGeom prst="rect">
            <a:avLst/>
          </a:prstGeom>
        </p:spPr>
        <p:txBody>
          <a:bodyPr anchor="t" rtlCol="false" tIns="0" lIns="0" bIns="0" rIns="0">
            <a:spAutoFit/>
          </a:bodyPr>
          <a:lstStyle/>
          <a:p>
            <a:pPr algn="ctr">
              <a:lnSpc>
                <a:spcPts val="4125"/>
              </a:lnSpc>
              <a:spcBef>
                <a:spcPct val="0"/>
              </a:spcBef>
            </a:pPr>
            <a:r>
              <a:rPr lang="en-US" b="true" sz="3287">
                <a:solidFill>
                  <a:srgbClr val="000000"/>
                </a:solidFill>
                <a:latin typeface="Arimo Bold"/>
                <a:ea typeface="Arimo Bold"/>
                <a:cs typeface="Arimo Bold"/>
                <a:sym typeface="Arimo Bold"/>
              </a:rPr>
              <a:t>References vs Model Answer (Rag + Graphdb+ Prompt Tune)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9114466" y="6684732"/>
            <a:ext cx="1391163" cy="1099591"/>
          </a:xfrm>
          <a:custGeom>
            <a:avLst/>
            <a:gdLst/>
            <a:ahLst/>
            <a:cxnLst/>
            <a:rect r="r" b="b" t="t" l="l"/>
            <a:pathLst>
              <a:path h="1099591" w="1391163">
                <a:moveTo>
                  <a:pt x="0" y="0"/>
                </a:moveTo>
                <a:lnTo>
                  <a:pt x="1391163" y="0"/>
                </a:lnTo>
                <a:lnTo>
                  <a:pt x="1391163" y="1099591"/>
                </a:lnTo>
                <a:lnTo>
                  <a:pt x="0" y="1099591"/>
                </a:lnTo>
                <a:lnTo>
                  <a:pt x="0" y="0"/>
                </a:lnTo>
                <a:close/>
              </a:path>
            </a:pathLst>
          </a:custGeom>
          <a:blipFill>
            <a:blip r:embed="rId2"/>
            <a:stretch>
              <a:fillRect l="-25015" t="-15608" r="0" b="-20664"/>
            </a:stretch>
          </a:blipFill>
        </p:spPr>
      </p:sp>
      <p:sp>
        <p:nvSpPr>
          <p:cNvPr name="AutoShape 3" id="3"/>
          <p:cNvSpPr/>
          <p:nvPr/>
        </p:nvSpPr>
        <p:spPr>
          <a:xfrm flipH="true" flipV="true">
            <a:off x="8388643" y="6552720"/>
            <a:ext cx="725823" cy="681807"/>
          </a:xfrm>
          <a:prstGeom prst="line">
            <a:avLst/>
          </a:prstGeom>
          <a:ln cap="flat" w="9525">
            <a:solidFill>
              <a:srgbClr val="000000"/>
            </a:solidFill>
            <a:prstDash val="solid"/>
            <a:headEnd type="none" len="sm" w="sm"/>
            <a:tailEnd type="none" len="sm" w="sm"/>
          </a:ln>
        </p:spPr>
      </p:sp>
      <p:sp>
        <p:nvSpPr>
          <p:cNvPr name="AutoShape 4" id="4"/>
          <p:cNvSpPr/>
          <p:nvPr/>
        </p:nvSpPr>
        <p:spPr>
          <a:xfrm flipH="true">
            <a:off x="10505629" y="7234528"/>
            <a:ext cx="703916" cy="0"/>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681524" y="1471486"/>
            <a:ext cx="10892249" cy="6113275"/>
          </a:xfrm>
          <a:custGeom>
            <a:avLst/>
            <a:gdLst/>
            <a:ahLst/>
            <a:cxnLst/>
            <a:rect r="r" b="b" t="t" l="l"/>
            <a:pathLst>
              <a:path h="6113275" w="10892249">
                <a:moveTo>
                  <a:pt x="0" y="0"/>
                </a:moveTo>
                <a:lnTo>
                  <a:pt x="10892249" y="0"/>
                </a:lnTo>
                <a:lnTo>
                  <a:pt x="10892249" y="6113275"/>
                </a:lnTo>
                <a:lnTo>
                  <a:pt x="0" y="6113275"/>
                </a:lnTo>
                <a:lnTo>
                  <a:pt x="0" y="0"/>
                </a:lnTo>
                <a:close/>
              </a:path>
            </a:pathLst>
          </a:custGeom>
          <a:blipFill>
            <a:blip r:embed="rId3"/>
            <a:stretch>
              <a:fillRect l="0" t="0" r="0" b="0"/>
            </a:stretch>
          </a:blipFill>
        </p:spPr>
      </p:sp>
      <p:sp>
        <p:nvSpPr>
          <p:cNvPr name="TextBox 6" id="6"/>
          <p:cNvSpPr txBox="true"/>
          <p:nvPr/>
        </p:nvSpPr>
        <p:spPr>
          <a:xfrm rot="0">
            <a:off x="681524" y="462869"/>
            <a:ext cx="10162356" cy="565831"/>
          </a:xfrm>
          <a:prstGeom prst="rect">
            <a:avLst/>
          </a:prstGeom>
        </p:spPr>
        <p:txBody>
          <a:bodyPr anchor="t" rtlCol="false" tIns="0" lIns="0" bIns="0" rIns="0">
            <a:spAutoFit/>
          </a:bodyPr>
          <a:lstStyle/>
          <a:p>
            <a:pPr algn="ctr">
              <a:lnSpc>
                <a:spcPts val="4379"/>
              </a:lnSpc>
              <a:spcBef>
                <a:spcPct val="0"/>
              </a:spcBef>
            </a:pPr>
            <a:r>
              <a:rPr lang="en-US" b="true" sz="3487">
                <a:solidFill>
                  <a:srgbClr val="000000"/>
                </a:solidFill>
                <a:latin typeface="Arimo Bold"/>
                <a:ea typeface="Arimo Bold"/>
                <a:cs typeface="Arimo Bold"/>
                <a:sym typeface="Arimo Bold"/>
              </a:rPr>
              <a:t>End-to-End Architecture for Healthcare AI Agent</a:t>
            </a:r>
          </a:p>
        </p:txBody>
      </p:sp>
      <p:sp>
        <p:nvSpPr>
          <p:cNvPr name="TextBox 7" id="7"/>
          <p:cNvSpPr txBox="true"/>
          <p:nvPr/>
        </p:nvSpPr>
        <p:spPr>
          <a:xfrm rot="0">
            <a:off x="11821517" y="1259263"/>
            <a:ext cx="5703949" cy="7749424"/>
          </a:xfrm>
          <a:prstGeom prst="rect">
            <a:avLst/>
          </a:prstGeom>
        </p:spPr>
        <p:txBody>
          <a:bodyPr anchor="t" rtlCol="false" tIns="0" lIns="0" bIns="0" rIns="0">
            <a:spAutoFit/>
          </a:bodyPr>
          <a:lstStyle/>
          <a:p>
            <a:pPr algn="l">
              <a:lnSpc>
                <a:spcPts val="3073"/>
              </a:lnSpc>
              <a:spcBef>
                <a:spcPct val="0"/>
              </a:spcBef>
            </a:pPr>
            <a:r>
              <a:rPr lang="en-US" b="true" sz="2447">
                <a:solidFill>
                  <a:srgbClr val="000000"/>
                </a:solidFill>
                <a:latin typeface="Arimo Bold"/>
                <a:ea typeface="Arimo Bold"/>
                <a:cs typeface="Arimo Bold"/>
                <a:sym typeface="Arimo Bold"/>
              </a:rPr>
              <a:t> User Interface Layer</a:t>
            </a:r>
          </a:p>
          <a:p>
            <a:pPr algn="l">
              <a:lnSpc>
                <a:spcPts val="3073"/>
              </a:lnSpc>
              <a:spcBef>
                <a:spcPct val="0"/>
              </a:spcBef>
            </a:pPr>
            <a:r>
              <a:rPr lang="en-US" sz="2447">
                <a:solidFill>
                  <a:srgbClr val="000000"/>
                </a:solidFill>
                <a:latin typeface="Arimo"/>
                <a:ea typeface="Arimo"/>
                <a:cs typeface="Arimo"/>
                <a:sym typeface="Arimo"/>
              </a:rPr>
              <a:t>Inputs: Symptom entry, medical history via Web UI</a:t>
            </a:r>
          </a:p>
          <a:p>
            <a:pPr algn="l">
              <a:lnSpc>
                <a:spcPts val="3073"/>
              </a:lnSpc>
              <a:spcBef>
                <a:spcPct val="0"/>
              </a:spcBef>
            </a:pPr>
            <a:r>
              <a:rPr lang="en-US" b="true" sz="2447">
                <a:solidFill>
                  <a:srgbClr val="000000"/>
                </a:solidFill>
                <a:latin typeface="Arimo Bold"/>
                <a:ea typeface="Arimo Bold"/>
                <a:cs typeface="Arimo Bold"/>
                <a:sym typeface="Arimo Bold"/>
              </a:rPr>
              <a:t>Pre-processing Module</a:t>
            </a:r>
          </a:p>
          <a:p>
            <a:pPr algn="l">
              <a:lnSpc>
                <a:spcPts val="3073"/>
              </a:lnSpc>
              <a:spcBef>
                <a:spcPct val="0"/>
              </a:spcBef>
            </a:pPr>
            <a:r>
              <a:rPr lang="en-US" sz="2447">
                <a:solidFill>
                  <a:srgbClr val="000000"/>
                </a:solidFill>
                <a:latin typeface="Arimo"/>
                <a:ea typeface="Arimo"/>
                <a:cs typeface="Arimo"/>
                <a:sym typeface="Arimo"/>
              </a:rPr>
              <a:t>Text normalization, tokenization</a:t>
            </a:r>
          </a:p>
          <a:p>
            <a:pPr algn="l">
              <a:lnSpc>
                <a:spcPts val="3073"/>
              </a:lnSpc>
              <a:spcBef>
                <a:spcPct val="0"/>
              </a:spcBef>
            </a:pPr>
            <a:r>
              <a:rPr lang="en-US" b="true" sz="2447">
                <a:solidFill>
                  <a:srgbClr val="000000"/>
                </a:solidFill>
                <a:latin typeface="Arimo Bold"/>
                <a:ea typeface="Arimo Bold"/>
                <a:cs typeface="Arimo Bold"/>
                <a:sym typeface="Arimo Bold"/>
              </a:rPr>
              <a:t>LLM-Based AI Processing Layer</a:t>
            </a:r>
          </a:p>
          <a:p>
            <a:pPr algn="l">
              <a:lnSpc>
                <a:spcPts val="3073"/>
              </a:lnSpc>
              <a:spcBef>
                <a:spcPct val="0"/>
              </a:spcBef>
            </a:pPr>
            <a:r>
              <a:rPr lang="en-US" sz="2447">
                <a:solidFill>
                  <a:srgbClr val="000000"/>
                </a:solidFill>
                <a:latin typeface="Arimo"/>
                <a:ea typeface="Arimo"/>
                <a:cs typeface="Arimo"/>
                <a:sym typeface="Arimo"/>
              </a:rPr>
              <a:t>Powered by BioMistral-7B / MedLLaMA2</a:t>
            </a:r>
          </a:p>
          <a:p>
            <a:pPr algn="l">
              <a:lnSpc>
                <a:spcPts val="3073"/>
              </a:lnSpc>
              <a:spcBef>
                <a:spcPct val="0"/>
              </a:spcBef>
            </a:pPr>
            <a:r>
              <a:rPr lang="en-US" sz="2447">
                <a:solidFill>
                  <a:srgbClr val="000000"/>
                </a:solidFill>
                <a:latin typeface="Arimo"/>
                <a:ea typeface="Arimo"/>
                <a:cs typeface="Arimo"/>
                <a:sym typeface="Arimo"/>
              </a:rPr>
              <a:t>Handles: Medication advice, disease-treatment.</a:t>
            </a:r>
          </a:p>
          <a:p>
            <a:pPr algn="l">
              <a:lnSpc>
                <a:spcPts val="3073"/>
              </a:lnSpc>
              <a:spcBef>
                <a:spcPct val="0"/>
              </a:spcBef>
            </a:pPr>
            <a:r>
              <a:rPr lang="en-US" b="true" sz="2447">
                <a:solidFill>
                  <a:srgbClr val="000000"/>
                </a:solidFill>
                <a:latin typeface="Arimo Bold"/>
                <a:ea typeface="Arimo Bold"/>
                <a:cs typeface="Arimo Bold"/>
                <a:sym typeface="Arimo Bold"/>
              </a:rPr>
              <a:t>Data Storage &amp; Retrieval Layer</a:t>
            </a:r>
          </a:p>
          <a:p>
            <a:pPr algn="l">
              <a:lnSpc>
                <a:spcPts val="3073"/>
              </a:lnSpc>
              <a:spcBef>
                <a:spcPct val="0"/>
              </a:spcBef>
            </a:pPr>
            <a:r>
              <a:rPr lang="en-US" sz="2447">
                <a:solidFill>
                  <a:srgbClr val="000000"/>
                </a:solidFill>
                <a:latin typeface="Arimo"/>
                <a:ea typeface="Arimo"/>
                <a:cs typeface="Arimo"/>
                <a:sym typeface="Arimo"/>
              </a:rPr>
              <a:t>Stores structured &amp; unstructured data (texts, PDFs).Enables vectorized search for context-aware RAG</a:t>
            </a:r>
          </a:p>
          <a:p>
            <a:pPr algn="l">
              <a:lnSpc>
                <a:spcPts val="3073"/>
              </a:lnSpc>
              <a:spcBef>
                <a:spcPct val="0"/>
              </a:spcBef>
            </a:pPr>
            <a:r>
              <a:rPr lang="en-US" b="true" sz="2447">
                <a:solidFill>
                  <a:srgbClr val="000000"/>
                </a:solidFill>
                <a:latin typeface="Arimo Bold"/>
                <a:ea typeface="Arimo Bold"/>
                <a:cs typeface="Arimo Bold"/>
                <a:sym typeface="Arimo Bold"/>
              </a:rPr>
              <a:t> Deployment &amp; Monitoring Layer</a:t>
            </a:r>
          </a:p>
          <a:p>
            <a:pPr algn="l">
              <a:lnSpc>
                <a:spcPts val="3073"/>
              </a:lnSpc>
              <a:spcBef>
                <a:spcPct val="0"/>
              </a:spcBef>
            </a:pPr>
            <a:r>
              <a:rPr lang="en-US" sz="2447">
                <a:solidFill>
                  <a:srgbClr val="000000"/>
                </a:solidFill>
                <a:latin typeface="Arimo"/>
                <a:ea typeface="Arimo"/>
                <a:cs typeface="Arimo"/>
                <a:sym typeface="Arimo"/>
              </a:rPr>
              <a:t>Registers models, runs inferences via APIs. Tracks performance metrics &amp; feedback</a:t>
            </a:r>
          </a:p>
          <a:p>
            <a:pPr algn="l">
              <a:lnSpc>
                <a:spcPts val="3073"/>
              </a:lnSpc>
              <a:spcBef>
                <a:spcPct val="0"/>
              </a:spcBef>
            </a:pPr>
            <a:r>
              <a:rPr lang="en-US" b="true" sz="2447">
                <a:solidFill>
                  <a:srgbClr val="000000"/>
                </a:solidFill>
                <a:latin typeface="Arimo Bold"/>
                <a:ea typeface="Arimo Bold"/>
                <a:cs typeface="Arimo Bold"/>
                <a:sym typeface="Arimo Bold"/>
              </a:rPr>
              <a:t>Continuous Retraining</a:t>
            </a:r>
          </a:p>
          <a:p>
            <a:pPr algn="l">
              <a:lnSpc>
                <a:spcPts val="3073"/>
              </a:lnSpc>
              <a:spcBef>
                <a:spcPct val="0"/>
              </a:spcBef>
            </a:pPr>
            <a:r>
              <a:rPr lang="en-US" sz="2447">
                <a:solidFill>
                  <a:srgbClr val="000000"/>
                </a:solidFill>
                <a:latin typeface="Arimo"/>
                <a:ea typeface="Arimo"/>
                <a:cs typeface="Arimo"/>
                <a:sym typeface="Arimo"/>
              </a:rPr>
              <a:t>Automated pipelines trigger model updates based on performance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234718" y="1534701"/>
            <a:ext cx="12029328" cy="7217597"/>
          </a:xfrm>
          <a:custGeom>
            <a:avLst/>
            <a:gdLst/>
            <a:ahLst/>
            <a:cxnLst/>
            <a:rect r="r" b="b" t="t" l="l"/>
            <a:pathLst>
              <a:path h="7217597" w="12029328">
                <a:moveTo>
                  <a:pt x="0" y="0"/>
                </a:moveTo>
                <a:lnTo>
                  <a:pt x="12029329" y="0"/>
                </a:lnTo>
                <a:lnTo>
                  <a:pt x="12029329" y="7217598"/>
                </a:lnTo>
                <a:lnTo>
                  <a:pt x="0" y="7217598"/>
                </a:lnTo>
                <a:lnTo>
                  <a:pt x="0" y="0"/>
                </a:lnTo>
                <a:close/>
              </a:path>
            </a:pathLst>
          </a:custGeom>
          <a:blipFill>
            <a:blip r:embed="rId2"/>
            <a:stretch>
              <a:fillRect l="0" t="0" r="0" b="0"/>
            </a:stretch>
          </a:blipFill>
        </p:spPr>
      </p:sp>
      <p:sp>
        <p:nvSpPr>
          <p:cNvPr name="Freeform 3" id="3"/>
          <p:cNvSpPr/>
          <p:nvPr/>
        </p:nvSpPr>
        <p:spPr>
          <a:xfrm flipH="false" flipV="false" rot="0">
            <a:off x="12264047" y="2170645"/>
            <a:ext cx="6023953" cy="3559993"/>
          </a:xfrm>
          <a:custGeom>
            <a:avLst/>
            <a:gdLst/>
            <a:ahLst/>
            <a:cxnLst/>
            <a:rect r="r" b="b" t="t" l="l"/>
            <a:pathLst>
              <a:path h="3559993" w="6023953">
                <a:moveTo>
                  <a:pt x="0" y="0"/>
                </a:moveTo>
                <a:lnTo>
                  <a:pt x="6023953" y="0"/>
                </a:lnTo>
                <a:lnTo>
                  <a:pt x="6023953" y="3559993"/>
                </a:lnTo>
                <a:lnTo>
                  <a:pt x="0" y="3559993"/>
                </a:lnTo>
                <a:lnTo>
                  <a:pt x="0" y="0"/>
                </a:lnTo>
                <a:close/>
              </a:path>
            </a:pathLst>
          </a:custGeom>
          <a:blipFill>
            <a:blip r:embed="rId3"/>
            <a:stretch>
              <a:fillRect l="0" t="-763" r="0" b="-763"/>
            </a:stretch>
          </a:blipFill>
        </p:spPr>
      </p:sp>
      <p:sp>
        <p:nvSpPr>
          <p:cNvPr name="TextBox 4" id="4"/>
          <p:cNvSpPr txBox="true"/>
          <p:nvPr/>
        </p:nvSpPr>
        <p:spPr>
          <a:xfrm rot="0">
            <a:off x="0" y="268839"/>
            <a:ext cx="18118440" cy="548537"/>
          </a:xfrm>
          <a:prstGeom prst="rect">
            <a:avLst/>
          </a:prstGeom>
        </p:spPr>
        <p:txBody>
          <a:bodyPr anchor="t" rtlCol="false" tIns="0" lIns="0" bIns="0" rIns="0">
            <a:spAutoFit/>
          </a:bodyPr>
          <a:lstStyle/>
          <a:p>
            <a:pPr algn="ctr">
              <a:lnSpc>
                <a:spcPts val="4125"/>
              </a:lnSpc>
              <a:spcBef>
                <a:spcPct val="0"/>
              </a:spcBef>
            </a:pPr>
            <a:r>
              <a:rPr lang="en-US" b="true" sz="3287">
                <a:solidFill>
                  <a:srgbClr val="000000"/>
                </a:solidFill>
                <a:latin typeface="Arimo Bold"/>
                <a:ea typeface="Arimo Bold"/>
                <a:cs typeface="Arimo Bold"/>
                <a:sym typeface="Arimo Bold"/>
              </a:rPr>
              <a:t>Evaluations : ( LLm fine tuned + RAG + GRAPHDB+ Prompt Tuned )  Responses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780754" y="1557044"/>
            <a:ext cx="15880935" cy="7172912"/>
          </a:xfrm>
          <a:custGeom>
            <a:avLst/>
            <a:gdLst/>
            <a:ahLst/>
            <a:cxnLst/>
            <a:rect r="r" b="b" t="t" l="l"/>
            <a:pathLst>
              <a:path h="7172912" w="15880935">
                <a:moveTo>
                  <a:pt x="0" y="0"/>
                </a:moveTo>
                <a:lnTo>
                  <a:pt x="15880935" y="0"/>
                </a:lnTo>
                <a:lnTo>
                  <a:pt x="15880935" y="7172912"/>
                </a:lnTo>
                <a:lnTo>
                  <a:pt x="0" y="7172912"/>
                </a:lnTo>
                <a:lnTo>
                  <a:pt x="0" y="0"/>
                </a:lnTo>
                <a:close/>
              </a:path>
            </a:pathLst>
          </a:custGeom>
          <a:blipFill>
            <a:blip r:embed="rId2"/>
            <a:stretch>
              <a:fillRect l="0" t="0" r="0" b="0"/>
            </a:stretch>
          </a:blipFill>
        </p:spPr>
      </p:sp>
      <p:sp>
        <p:nvSpPr>
          <p:cNvPr name="TextBox 3" id="3"/>
          <p:cNvSpPr txBox="true"/>
          <p:nvPr/>
        </p:nvSpPr>
        <p:spPr>
          <a:xfrm rot="0">
            <a:off x="0" y="268839"/>
            <a:ext cx="18118440" cy="548537"/>
          </a:xfrm>
          <a:prstGeom prst="rect">
            <a:avLst/>
          </a:prstGeom>
        </p:spPr>
        <p:txBody>
          <a:bodyPr anchor="t" rtlCol="false" tIns="0" lIns="0" bIns="0" rIns="0">
            <a:spAutoFit/>
          </a:bodyPr>
          <a:lstStyle/>
          <a:p>
            <a:pPr algn="ctr">
              <a:lnSpc>
                <a:spcPts val="4125"/>
              </a:lnSpc>
              <a:spcBef>
                <a:spcPct val="0"/>
              </a:spcBef>
            </a:pPr>
            <a:r>
              <a:rPr lang="en-US" b="true" sz="3287">
                <a:solidFill>
                  <a:srgbClr val="000000"/>
                </a:solidFill>
                <a:latin typeface="Arimo Bold"/>
                <a:ea typeface="Arimo Bold"/>
                <a:cs typeface="Arimo Bold"/>
                <a:sym typeface="Arimo Bold"/>
              </a:rPr>
              <a:t>Evaluations : ( LLm fine tuned + RAG + GRAPHDB+ Prompt Tuned)  Responses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478765" y="1408358"/>
            <a:ext cx="15212819" cy="8515140"/>
          </a:xfrm>
          <a:custGeom>
            <a:avLst/>
            <a:gdLst/>
            <a:ahLst/>
            <a:cxnLst/>
            <a:rect r="r" b="b" t="t" l="l"/>
            <a:pathLst>
              <a:path h="8515140" w="15212819">
                <a:moveTo>
                  <a:pt x="0" y="0"/>
                </a:moveTo>
                <a:lnTo>
                  <a:pt x="15212819" y="0"/>
                </a:lnTo>
                <a:lnTo>
                  <a:pt x="15212819" y="8515140"/>
                </a:lnTo>
                <a:lnTo>
                  <a:pt x="0" y="8515140"/>
                </a:lnTo>
                <a:lnTo>
                  <a:pt x="0" y="0"/>
                </a:lnTo>
                <a:close/>
              </a:path>
            </a:pathLst>
          </a:custGeom>
          <a:blipFill>
            <a:blip r:embed="rId2"/>
            <a:stretch>
              <a:fillRect l="0" t="0" r="0" b="0"/>
            </a:stretch>
          </a:blipFill>
        </p:spPr>
      </p:sp>
      <p:sp>
        <p:nvSpPr>
          <p:cNvPr name="TextBox 3" id="3"/>
          <p:cNvSpPr txBox="true"/>
          <p:nvPr/>
        </p:nvSpPr>
        <p:spPr>
          <a:xfrm rot="0">
            <a:off x="0" y="268839"/>
            <a:ext cx="18118440" cy="548537"/>
          </a:xfrm>
          <a:prstGeom prst="rect">
            <a:avLst/>
          </a:prstGeom>
        </p:spPr>
        <p:txBody>
          <a:bodyPr anchor="t" rtlCol="false" tIns="0" lIns="0" bIns="0" rIns="0">
            <a:spAutoFit/>
          </a:bodyPr>
          <a:lstStyle/>
          <a:p>
            <a:pPr algn="ctr">
              <a:lnSpc>
                <a:spcPts val="4125"/>
              </a:lnSpc>
              <a:spcBef>
                <a:spcPct val="0"/>
              </a:spcBef>
            </a:pPr>
            <a:r>
              <a:rPr lang="en-US" b="true" sz="3287">
                <a:solidFill>
                  <a:srgbClr val="000000"/>
                </a:solidFill>
                <a:latin typeface="Arimo Bold"/>
                <a:ea typeface="Arimo Bold"/>
                <a:cs typeface="Arimo Bold"/>
                <a:sym typeface="Arimo Bold"/>
              </a:rPr>
              <a:t>Evaluations : ( LLm fine tuned + RAG + GRAPHDB+ Prompt Tuned)  Responses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69408" y="1180693"/>
            <a:ext cx="12855727" cy="9047218"/>
          </a:xfrm>
          <a:custGeom>
            <a:avLst/>
            <a:gdLst/>
            <a:ahLst/>
            <a:cxnLst/>
            <a:rect r="r" b="b" t="t" l="l"/>
            <a:pathLst>
              <a:path h="9047218" w="12855727">
                <a:moveTo>
                  <a:pt x="0" y="0"/>
                </a:moveTo>
                <a:lnTo>
                  <a:pt x="12855727" y="0"/>
                </a:lnTo>
                <a:lnTo>
                  <a:pt x="12855727" y="9047218"/>
                </a:lnTo>
                <a:lnTo>
                  <a:pt x="0" y="9047218"/>
                </a:lnTo>
                <a:lnTo>
                  <a:pt x="0" y="0"/>
                </a:lnTo>
                <a:close/>
              </a:path>
            </a:pathLst>
          </a:custGeom>
          <a:blipFill>
            <a:blip r:embed="rId2"/>
            <a:stretch>
              <a:fillRect l="0" t="0" r="0" b="0"/>
            </a:stretch>
          </a:blipFill>
        </p:spPr>
      </p:sp>
      <p:sp>
        <p:nvSpPr>
          <p:cNvPr name="TextBox 3" id="3"/>
          <p:cNvSpPr txBox="true"/>
          <p:nvPr/>
        </p:nvSpPr>
        <p:spPr>
          <a:xfrm rot="0">
            <a:off x="669408" y="108281"/>
            <a:ext cx="16230600" cy="1072412"/>
          </a:xfrm>
          <a:prstGeom prst="rect">
            <a:avLst/>
          </a:prstGeom>
        </p:spPr>
        <p:txBody>
          <a:bodyPr anchor="t" rtlCol="false" tIns="0" lIns="0" bIns="0" rIns="0">
            <a:spAutoFit/>
          </a:bodyPr>
          <a:lstStyle/>
          <a:p>
            <a:pPr algn="ctr">
              <a:lnSpc>
                <a:spcPts val="4125"/>
              </a:lnSpc>
              <a:spcBef>
                <a:spcPct val="0"/>
              </a:spcBef>
            </a:pPr>
            <a:r>
              <a:rPr lang="en-US" b="true" sz="3287">
                <a:solidFill>
                  <a:srgbClr val="000000"/>
                </a:solidFill>
                <a:latin typeface="Arimo Bold"/>
                <a:ea typeface="Arimo Bold"/>
                <a:cs typeface="Arimo Bold"/>
                <a:sym typeface="Arimo Bold"/>
              </a:rPr>
              <a:t>The Open Medical-LLM Leaderboard: Benchmarking Large Language Models in Healthcare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355356" y="1028700"/>
            <a:ext cx="15326014" cy="8448465"/>
          </a:xfrm>
          <a:custGeom>
            <a:avLst/>
            <a:gdLst/>
            <a:ahLst/>
            <a:cxnLst/>
            <a:rect r="r" b="b" t="t" l="l"/>
            <a:pathLst>
              <a:path h="8448465" w="15326014">
                <a:moveTo>
                  <a:pt x="0" y="0"/>
                </a:moveTo>
                <a:lnTo>
                  <a:pt x="15326014" y="0"/>
                </a:lnTo>
                <a:lnTo>
                  <a:pt x="15326014" y="8448465"/>
                </a:lnTo>
                <a:lnTo>
                  <a:pt x="0" y="8448465"/>
                </a:lnTo>
                <a:lnTo>
                  <a:pt x="0" y="0"/>
                </a:lnTo>
                <a:close/>
              </a:path>
            </a:pathLst>
          </a:custGeom>
          <a:blipFill>
            <a:blip r:embed="rId2"/>
            <a:stretch>
              <a:fillRect l="0" t="0" r="0" b="0"/>
            </a:stretch>
          </a:blipFill>
        </p:spPr>
      </p:sp>
      <p:sp>
        <p:nvSpPr>
          <p:cNvPr name="TextBox 3" id="3"/>
          <p:cNvSpPr txBox="true"/>
          <p:nvPr/>
        </p:nvSpPr>
        <p:spPr>
          <a:xfrm rot="0">
            <a:off x="5683795" y="344005"/>
            <a:ext cx="6669137" cy="684695"/>
          </a:xfrm>
          <a:prstGeom prst="rect">
            <a:avLst/>
          </a:prstGeom>
        </p:spPr>
        <p:txBody>
          <a:bodyPr anchor="t" rtlCol="false" tIns="0" lIns="0" bIns="0" rIns="0">
            <a:spAutoFit/>
          </a:bodyPr>
          <a:lstStyle/>
          <a:p>
            <a:pPr algn="ctr">
              <a:lnSpc>
                <a:spcPts val="5258"/>
              </a:lnSpc>
              <a:spcBef>
                <a:spcPct val="0"/>
              </a:spcBef>
            </a:pPr>
            <a:r>
              <a:rPr lang="en-US" b="true" sz="4187">
                <a:solidFill>
                  <a:srgbClr val="000000"/>
                </a:solidFill>
                <a:latin typeface="Arimo Bold"/>
                <a:ea typeface="Arimo Bold"/>
                <a:cs typeface="Arimo Bold"/>
                <a:sym typeface="Arimo Bold"/>
              </a:rPr>
              <a:t>Web-based system design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32159" y="1496511"/>
            <a:ext cx="8509294" cy="5116213"/>
          </a:xfrm>
          <a:custGeom>
            <a:avLst/>
            <a:gdLst/>
            <a:ahLst/>
            <a:cxnLst/>
            <a:rect r="r" b="b" t="t" l="l"/>
            <a:pathLst>
              <a:path h="5116213" w="8509294">
                <a:moveTo>
                  <a:pt x="0" y="0"/>
                </a:moveTo>
                <a:lnTo>
                  <a:pt x="8509294" y="0"/>
                </a:lnTo>
                <a:lnTo>
                  <a:pt x="8509294" y="5116213"/>
                </a:lnTo>
                <a:lnTo>
                  <a:pt x="0" y="5116213"/>
                </a:lnTo>
                <a:lnTo>
                  <a:pt x="0" y="0"/>
                </a:lnTo>
                <a:close/>
              </a:path>
            </a:pathLst>
          </a:custGeom>
          <a:blipFill>
            <a:blip r:embed="rId2"/>
            <a:stretch>
              <a:fillRect l="0" t="0" r="0" b="0"/>
            </a:stretch>
          </a:blipFill>
        </p:spPr>
      </p:sp>
      <p:sp>
        <p:nvSpPr>
          <p:cNvPr name="Freeform 3" id="3"/>
          <p:cNvSpPr/>
          <p:nvPr/>
        </p:nvSpPr>
        <p:spPr>
          <a:xfrm flipH="false" flipV="false" rot="0">
            <a:off x="9258660" y="1774466"/>
            <a:ext cx="8639747" cy="4838259"/>
          </a:xfrm>
          <a:custGeom>
            <a:avLst/>
            <a:gdLst/>
            <a:ahLst/>
            <a:cxnLst/>
            <a:rect r="r" b="b" t="t" l="l"/>
            <a:pathLst>
              <a:path h="4838259" w="8639747">
                <a:moveTo>
                  <a:pt x="0" y="0"/>
                </a:moveTo>
                <a:lnTo>
                  <a:pt x="8639748" y="0"/>
                </a:lnTo>
                <a:lnTo>
                  <a:pt x="8639748" y="4838258"/>
                </a:lnTo>
                <a:lnTo>
                  <a:pt x="0" y="4838258"/>
                </a:lnTo>
                <a:lnTo>
                  <a:pt x="0" y="0"/>
                </a:lnTo>
                <a:close/>
              </a:path>
            </a:pathLst>
          </a:custGeom>
          <a:blipFill>
            <a:blip r:embed="rId3"/>
            <a:stretch>
              <a:fillRect l="0" t="0" r="0" b="0"/>
            </a:stretch>
          </a:blipFill>
        </p:spPr>
      </p:sp>
      <p:sp>
        <p:nvSpPr>
          <p:cNvPr name="TextBox 4" id="4"/>
          <p:cNvSpPr txBox="true"/>
          <p:nvPr/>
        </p:nvSpPr>
        <p:spPr>
          <a:xfrm rot="0">
            <a:off x="1028700" y="398629"/>
            <a:ext cx="2276921" cy="630071"/>
          </a:xfrm>
          <a:prstGeom prst="rect">
            <a:avLst/>
          </a:prstGeom>
        </p:spPr>
        <p:txBody>
          <a:bodyPr anchor="t" rtlCol="false" tIns="0" lIns="0" bIns="0" rIns="0">
            <a:spAutoFit/>
          </a:bodyPr>
          <a:lstStyle/>
          <a:p>
            <a:pPr algn="ctr">
              <a:lnSpc>
                <a:spcPts val="4878"/>
              </a:lnSpc>
              <a:spcBef>
                <a:spcPct val="0"/>
              </a:spcBef>
            </a:pPr>
            <a:r>
              <a:rPr lang="en-US" b="true" sz="3887">
                <a:solidFill>
                  <a:srgbClr val="000000"/>
                </a:solidFill>
                <a:latin typeface="Arimo Bold"/>
                <a:ea typeface="Arimo Bold"/>
                <a:cs typeface="Arimo Bold"/>
                <a:sym typeface="Arimo Bold"/>
              </a:rPr>
              <a:t> D</a:t>
            </a:r>
            <a:r>
              <a:rPr lang="en-US" b="true" sz="3887">
                <a:solidFill>
                  <a:srgbClr val="000000"/>
                </a:solidFill>
                <a:latin typeface="Arimo Bold"/>
                <a:ea typeface="Arimo Bold"/>
                <a:cs typeface="Arimo Bold"/>
                <a:sym typeface="Arimo Bold"/>
              </a:rPr>
              <a:t>emo UI </a:t>
            </a:r>
          </a:p>
        </p:txBody>
      </p:sp>
      <p:sp>
        <p:nvSpPr>
          <p:cNvPr name="TextBox 5" id="5"/>
          <p:cNvSpPr txBox="true"/>
          <p:nvPr/>
        </p:nvSpPr>
        <p:spPr>
          <a:xfrm rot="0">
            <a:off x="5891800" y="8069933"/>
            <a:ext cx="5781896" cy="548537"/>
          </a:xfrm>
          <a:prstGeom prst="rect">
            <a:avLst/>
          </a:prstGeom>
        </p:spPr>
        <p:txBody>
          <a:bodyPr anchor="t" rtlCol="false" tIns="0" lIns="0" bIns="0" rIns="0">
            <a:spAutoFit/>
          </a:bodyPr>
          <a:lstStyle/>
          <a:p>
            <a:pPr algn="ctr">
              <a:lnSpc>
                <a:spcPts val="4125"/>
              </a:lnSpc>
              <a:spcBef>
                <a:spcPct val="0"/>
              </a:spcBef>
            </a:pPr>
            <a:r>
              <a:rPr lang="en-US" b="true" sz="3287" u="sng">
                <a:solidFill>
                  <a:srgbClr val="5E17EB"/>
                </a:solidFill>
                <a:latin typeface="Arimo Bold"/>
                <a:ea typeface="Arimo Bold"/>
                <a:cs typeface="Arimo Bold"/>
                <a:sym typeface="Arimo Bold"/>
                <a:hlinkClick r:id="rId4" tooltip="https://carecompanionagent.web.app"/>
              </a:rPr>
              <a:t>Link to Care Companion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464150" y="1960824"/>
            <a:ext cx="11823850" cy="6591796"/>
          </a:xfrm>
          <a:custGeom>
            <a:avLst/>
            <a:gdLst/>
            <a:ahLst/>
            <a:cxnLst/>
            <a:rect r="r" b="b" t="t" l="l"/>
            <a:pathLst>
              <a:path h="6591796" w="11823850">
                <a:moveTo>
                  <a:pt x="0" y="0"/>
                </a:moveTo>
                <a:lnTo>
                  <a:pt x="11823850" y="0"/>
                </a:lnTo>
                <a:lnTo>
                  <a:pt x="11823850" y="6591797"/>
                </a:lnTo>
                <a:lnTo>
                  <a:pt x="0" y="6591797"/>
                </a:lnTo>
                <a:lnTo>
                  <a:pt x="0" y="0"/>
                </a:lnTo>
                <a:close/>
              </a:path>
            </a:pathLst>
          </a:custGeom>
          <a:blipFill>
            <a:blip r:embed="rId2"/>
            <a:stretch>
              <a:fillRect l="0" t="0" r="0" b="0"/>
            </a:stretch>
          </a:blipFill>
        </p:spPr>
      </p:sp>
      <p:sp>
        <p:nvSpPr>
          <p:cNvPr name="TextBox 3" id="3"/>
          <p:cNvSpPr txBox="true"/>
          <p:nvPr/>
        </p:nvSpPr>
        <p:spPr>
          <a:xfrm rot="0">
            <a:off x="369970" y="981075"/>
            <a:ext cx="3556695" cy="602514"/>
          </a:xfrm>
          <a:prstGeom prst="rect">
            <a:avLst/>
          </a:prstGeom>
        </p:spPr>
        <p:txBody>
          <a:bodyPr anchor="t" rtlCol="false" tIns="0" lIns="0" bIns="0" rIns="0">
            <a:spAutoFit/>
          </a:bodyPr>
          <a:lstStyle/>
          <a:p>
            <a:pPr algn="ctr">
              <a:lnSpc>
                <a:spcPts val="4630"/>
              </a:lnSpc>
              <a:spcBef>
                <a:spcPct val="0"/>
              </a:spcBef>
            </a:pPr>
            <a:r>
              <a:rPr lang="en-US" b="true" sz="3687">
                <a:solidFill>
                  <a:srgbClr val="000000"/>
                </a:solidFill>
                <a:latin typeface="Arimo Bold"/>
                <a:ea typeface="Arimo Bold"/>
                <a:cs typeface="Arimo Bold"/>
                <a:sym typeface="Arimo Bold"/>
              </a:rPr>
              <a:t>System Testing </a:t>
            </a:r>
          </a:p>
        </p:txBody>
      </p:sp>
      <p:sp>
        <p:nvSpPr>
          <p:cNvPr name="TextBox 4" id="4"/>
          <p:cNvSpPr txBox="true"/>
          <p:nvPr/>
        </p:nvSpPr>
        <p:spPr>
          <a:xfrm rot="0">
            <a:off x="369970" y="1932249"/>
            <a:ext cx="5996763" cy="6983151"/>
          </a:xfrm>
          <a:prstGeom prst="rect">
            <a:avLst/>
          </a:prstGeom>
        </p:spPr>
        <p:txBody>
          <a:bodyPr anchor="t" rtlCol="false" tIns="0" lIns="0" bIns="0" rIns="0">
            <a:spAutoFit/>
          </a:bodyPr>
          <a:lstStyle/>
          <a:p>
            <a:pPr algn="just">
              <a:lnSpc>
                <a:spcPts val="2745"/>
              </a:lnSpc>
              <a:spcBef>
                <a:spcPct val="0"/>
              </a:spcBef>
            </a:pPr>
            <a:r>
              <a:rPr lang="en-US" b="true" sz="2187">
                <a:solidFill>
                  <a:srgbClr val="000000"/>
                </a:solidFill>
                <a:latin typeface="Arimo Bold"/>
                <a:ea typeface="Arimo Bold"/>
                <a:cs typeface="Arimo Bold"/>
                <a:sym typeface="Arimo Bold"/>
              </a:rPr>
              <a:t>Use</a:t>
            </a:r>
            <a:r>
              <a:rPr lang="en-US" b="true" sz="2187">
                <a:solidFill>
                  <a:srgbClr val="000000"/>
                </a:solidFill>
                <a:latin typeface="Arimo Bold"/>
                <a:ea typeface="Arimo Bold"/>
                <a:cs typeface="Arimo Bold"/>
                <a:sym typeface="Arimo Bold"/>
              </a:rPr>
              <a:t> Case 1: Symptom Checker</a:t>
            </a:r>
          </a:p>
          <a:p>
            <a:pPr algn="just">
              <a:lnSpc>
                <a:spcPts val="2745"/>
              </a:lnSpc>
              <a:spcBef>
                <a:spcPct val="0"/>
              </a:spcBef>
            </a:pPr>
            <a:r>
              <a:rPr lang="en-US" b="true" sz="2187">
                <a:solidFill>
                  <a:srgbClr val="000000"/>
                </a:solidFill>
                <a:latin typeface="Arimo Bold"/>
                <a:ea typeface="Arimo Bold"/>
                <a:cs typeface="Arimo Bold"/>
                <a:sym typeface="Arimo Bold"/>
              </a:rPr>
              <a:t>Evaluate if the system accurately identifies relevant health conditions based on user-entered symptoms.</a:t>
            </a:r>
          </a:p>
          <a:p>
            <a:pPr algn="just">
              <a:lnSpc>
                <a:spcPts val="2745"/>
              </a:lnSpc>
              <a:spcBef>
                <a:spcPct val="0"/>
              </a:spcBef>
            </a:pPr>
          </a:p>
          <a:p>
            <a:pPr algn="just" marL="472283" indent="-236142" lvl="1">
              <a:lnSpc>
                <a:spcPts val="2745"/>
              </a:lnSpc>
              <a:spcBef>
                <a:spcPct val="0"/>
              </a:spcBef>
              <a:buFont typeface="Arial"/>
              <a:buChar char="•"/>
            </a:pPr>
            <a:r>
              <a:rPr lang="en-US" b="true" sz="2187">
                <a:solidFill>
                  <a:srgbClr val="000000"/>
                </a:solidFill>
                <a:latin typeface="Arimo Bold"/>
                <a:ea typeface="Arimo Bold"/>
                <a:cs typeface="Arimo Bold"/>
                <a:sym typeface="Arimo Bold"/>
              </a:rPr>
              <a:t>Step 1:</a:t>
            </a:r>
            <a:r>
              <a:rPr lang="en-US" sz="2187">
                <a:solidFill>
                  <a:srgbClr val="000000"/>
                </a:solidFill>
                <a:latin typeface="Arimo"/>
                <a:ea typeface="Arimo"/>
                <a:cs typeface="Arimo"/>
                <a:sym typeface="Arimo"/>
              </a:rPr>
              <a:t>User enters a concern such as, </a:t>
            </a:r>
            <a:r>
              <a:rPr lang="en-US" b="true" sz="2187">
                <a:solidFill>
                  <a:srgbClr val="000000"/>
                </a:solidFill>
                <a:latin typeface="Arimo Bold"/>
                <a:ea typeface="Arimo Bold"/>
                <a:cs typeface="Arimo Bold"/>
                <a:sym typeface="Arimo Bold"/>
              </a:rPr>
              <a:t>“What are the symptoms of type 1 diabetes in children?”</a:t>
            </a:r>
          </a:p>
          <a:p>
            <a:pPr algn="just">
              <a:lnSpc>
                <a:spcPts val="2745"/>
              </a:lnSpc>
              <a:spcBef>
                <a:spcPct val="0"/>
              </a:spcBef>
            </a:pPr>
          </a:p>
          <a:p>
            <a:pPr algn="just" marL="472283" indent="-236142" lvl="1">
              <a:lnSpc>
                <a:spcPts val="2745"/>
              </a:lnSpc>
              <a:spcBef>
                <a:spcPct val="0"/>
              </a:spcBef>
              <a:buFont typeface="Arial"/>
              <a:buChar char="•"/>
            </a:pPr>
            <a:r>
              <a:rPr lang="en-US" b="true" sz="2187">
                <a:solidFill>
                  <a:srgbClr val="000000"/>
                </a:solidFill>
                <a:latin typeface="Arimo Bold"/>
                <a:ea typeface="Arimo Bold"/>
                <a:cs typeface="Arimo Bold"/>
                <a:sym typeface="Arimo Bold"/>
              </a:rPr>
              <a:t>Step 2:</a:t>
            </a:r>
            <a:r>
              <a:rPr lang="en-US" sz="2187">
                <a:solidFill>
                  <a:srgbClr val="000000"/>
                </a:solidFill>
                <a:latin typeface="Arimo"/>
                <a:ea typeface="Arimo"/>
                <a:cs typeface="Arimo"/>
                <a:sym typeface="Arimo"/>
              </a:rPr>
              <a:t>The AI acknowledges the concern empathetically, rephrases it to confirm understanding, and displays a list of symptoms including increased thirst, frequent urination, weight loss, and fatigue.</a:t>
            </a:r>
          </a:p>
          <a:p>
            <a:pPr algn="just">
              <a:lnSpc>
                <a:spcPts val="2745"/>
              </a:lnSpc>
              <a:spcBef>
                <a:spcPct val="0"/>
              </a:spcBef>
            </a:pPr>
          </a:p>
          <a:p>
            <a:pPr algn="just" marL="472283" indent="-236142" lvl="1">
              <a:lnSpc>
                <a:spcPts val="2745"/>
              </a:lnSpc>
              <a:spcBef>
                <a:spcPct val="0"/>
              </a:spcBef>
              <a:buFont typeface="Arial"/>
              <a:buChar char="•"/>
            </a:pPr>
            <a:r>
              <a:rPr lang="en-US" b="true" sz="2187">
                <a:solidFill>
                  <a:srgbClr val="000000"/>
                </a:solidFill>
                <a:latin typeface="Arimo Bold"/>
                <a:ea typeface="Arimo Bold"/>
                <a:cs typeface="Arimo Bold"/>
                <a:sym typeface="Arimo Bold"/>
              </a:rPr>
              <a:t>Step 3:</a:t>
            </a:r>
            <a:r>
              <a:rPr lang="en-US" sz="2187">
                <a:solidFill>
                  <a:srgbClr val="000000"/>
                </a:solidFill>
                <a:latin typeface="Arimo"/>
                <a:ea typeface="Arimo"/>
                <a:cs typeface="Arimo"/>
                <a:sym typeface="Arimo"/>
              </a:rPr>
              <a:t>The system further helps distinguish between normal childhood behavior and early disease indicators, enhancing the user’s ability to assess the need for care.</a:t>
            </a:r>
          </a:p>
          <a:p>
            <a:pPr algn="just">
              <a:lnSpc>
                <a:spcPts val="3623"/>
              </a:lnSpc>
              <a:spcBef>
                <a:spcPct val="0"/>
              </a:spcBef>
            </a:pPr>
          </a:p>
        </p:txBody>
      </p:sp>
      <p:sp>
        <p:nvSpPr>
          <p:cNvPr name="TextBox 5" id="5"/>
          <p:cNvSpPr txBox="true"/>
          <p:nvPr/>
        </p:nvSpPr>
        <p:spPr>
          <a:xfrm rot="0">
            <a:off x="7937927" y="8710796"/>
            <a:ext cx="9321373" cy="385237"/>
          </a:xfrm>
          <a:prstGeom prst="rect">
            <a:avLst/>
          </a:prstGeom>
        </p:spPr>
        <p:txBody>
          <a:bodyPr anchor="t" rtlCol="false" tIns="0" lIns="0" bIns="0" rIns="0">
            <a:spAutoFit/>
          </a:bodyPr>
          <a:lstStyle/>
          <a:p>
            <a:pPr algn="ctr">
              <a:lnSpc>
                <a:spcPts val="2908"/>
              </a:lnSpc>
              <a:spcBef>
                <a:spcPct val="0"/>
              </a:spcBef>
            </a:pPr>
            <a:r>
              <a:rPr lang="en-US" b="true" sz="2315">
                <a:solidFill>
                  <a:srgbClr val="000000"/>
                </a:solidFill>
                <a:latin typeface="Arimo Bold"/>
                <a:ea typeface="Arimo Bold"/>
                <a:cs typeface="Arimo Bold"/>
                <a:sym typeface="Arimo Bold"/>
              </a:rPr>
              <a:t>System Testing Use Case – Sympt</a:t>
            </a:r>
            <a:r>
              <a:rPr lang="en-US" b="true" sz="2315">
                <a:solidFill>
                  <a:srgbClr val="000000"/>
                </a:solidFill>
                <a:latin typeface="Arimo Bold"/>
                <a:ea typeface="Arimo Bold"/>
                <a:cs typeface="Arimo Bold"/>
                <a:sym typeface="Arimo Bold"/>
              </a:rPr>
              <a:t>om Checker for Type 1 Diabetes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181538" y="1615919"/>
            <a:ext cx="12106462" cy="6719087"/>
          </a:xfrm>
          <a:custGeom>
            <a:avLst/>
            <a:gdLst/>
            <a:ahLst/>
            <a:cxnLst/>
            <a:rect r="r" b="b" t="t" l="l"/>
            <a:pathLst>
              <a:path h="6719087" w="12106462">
                <a:moveTo>
                  <a:pt x="0" y="0"/>
                </a:moveTo>
                <a:lnTo>
                  <a:pt x="12106462" y="0"/>
                </a:lnTo>
                <a:lnTo>
                  <a:pt x="12106462" y="6719086"/>
                </a:lnTo>
                <a:lnTo>
                  <a:pt x="0" y="6719086"/>
                </a:lnTo>
                <a:lnTo>
                  <a:pt x="0" y="0"/>
                </a:lnTo>
                <a:close/>
              </a:path>
            </a:pathLst>
          </a:custGeom>
          <a:blipFill>
            <a:blip r:embed="rId2"/>
            <a:stretch>
              <a:fillRect l="0" t="0" r="0" b="0"/>
            </a:stretch>
          </a:blipFill>
        </p:spPr>
      </p:sp>
      <p:sp>
        <p:nvSpPr>
          <p:cNvPr name="TextBox 3" id="3"/>
          <p:cNvSpPr txBox="true"/>
          <p:nvPr/>
        </p:nvSpPr>
        <p:spPr>
          <a:xfrm rot="0">
            <a:off x="510525" y="1587344"/>
            <a:ext cx="5671013" cy="6527579"/>
          </a:xfrm>
          <a:prstGeom prst="rect">
            <a:avLst/>
          </a:prstGeom>
        </p:spPr>
        <p:txBody>
          <a:bodyPr anchor="t" rtlCol="false" tIns="0" lIns="0" bIns="0" rIns="0">
            <a:spAutoFit/>
          </a:bodyPr>
          <a:lstStyle/>
          <a:p>
            <a:pPr algn="l">
              <a:lnSpc>
                <a:spcPts val="2872"/>
              </a:lnSpc>
              <a:spcBef>
                <a:spcPct val="0"/>
              </a:spcBef>
            </a:pPr>
            <a:r>
              <a:rPr lang="en-US" b="true" sz="2287">
                <a:solidFill>
                  <a:srgbClr val="000000"/>
                </a:solidFill>
                <a:latin typeface="Arimo Bold"/>
                <a:ea typeface="Arimo Bold"/>
                <a:cs typeface="Arimo Bold"/>
                <a:sym typeface="Arimo Bold"/>
              </a:rPr>
              <a:t>Use</a:t>
            </a:r>
            <a:r>
              <a:rPr lang="en-US" b="true" sz="2287">
                <a:solidFill>
                  <a:srgbClr val="000000"/>
                </a:solidFill>
                <a:latin typeface="Arimo Bold"/>
                <a:ea typeface="Arimo Bold"/>
                <a:cs typeface="Arimo Bold"/>
                <a:sym typeface="Arimo Bold"/>
              </a:rPr>
              <a:t> Case 2: Medical Information Access</a:t>
            </a:r>
          </a:p>
          <a:p>
            <a:pPr algn="l">
              <a:lnSpc>
                <a:spcPts val="2870"/>
              </a:lnSpc>
              <a:spcBef>
                <a:spcPct val="0"/>
              </a:spcBef>
            </a:pPr>
          </a:p>
          <a:p>
            <a:pPr algn="l">
              <a:lnSpc>
                <a:spcPts val="2870"/>
              </a:lnSpc>
              <a:spcBef>
                <a:spcPct val="0"/>
              </a:spcBef>
            </a:pPr>
            <a:r>
              <a:rPr lang="en-US" b="true" sz="2287">
                <a:solidFill>
                  <a:srgbClr val="000000"/>
                </a:solidFill>
                <a:latin typeface="Arimo Bold"/>
                <a:ea typeface="Arimo Bold"/>
                <a:cs typeface="Arimo Bold"/>
                <a:sym typeface="Arimo Bold"/>
              </a:rPr>
              <a:t>Objective: </a:t>
            </a:r>
            <a:r>
              <a:rPr lang="en-US" sz="2287">
                <a:solidFill>
                  <a:srgbClr val="000000"/>
                </a:solidFill>
                <a:latin typeface="Arimo"/>
                <a:ea typeface="Arimo"/>
                <a:cs typeface="Arimo"/>
                <a:sym typeface="Arimo"/>
              </a:rPr>
              <a:t>Test the model’s ability to explain complex medical guidelines for chronic condition management.</a:t>
            </a:r>
          </a:p>
          <a:p>
            <a:pPr algn="l">
              <a:lnSpc>
                <a:spcPts val="2870"/>
              </a:lnSpc>
              <a:spcBef>
                <a:spcPct val="0"/>
              </a:spcBef>
            </a:pPr>
          </a:p>
          <a:p>
            <a:pPr algn="l" marL="493873" indent="-246936" lvl="1">
              <a:lnSpc>
                <a:spcPts val="2870"/>
              </a:lnSpc>
              <a:spcBef>
                <a:spcPct val="0"/>
              </a:spcBef>
              <a:buFont typeface="Arial"/>
              <a:buChar char="•"/>
            </a:pPr>
            <a:r>
              <a:rPr lang="en-US" b="true" sz="2287">
                <a:solidFill>
                  <a:srgbClr val="000000"/>
                </a:solidFill>
                <a:latin typeface="Arimo Bold"/>
                <a:ea typeface="Arimo Bold"/>
                <a:cs typeface="Arimo Bold"/>
                <a:sym typeface="Arimo Bold"/>
              </a:rPr>
              <a:t>Step 1: </a:t>
            </a:r>
            <a:r>
              <a:rPr lang="en-US" sz="2287">
                <a:solidFill>
                  <a:srgbClr val="000000"/>
                </a:solidFill>
                <a:latin typeface="Arimo"/>
                <a:ea typeface="Arimo"/>
                <a:cs typeface="Arimo"/>
                <a:sym typeface="Arimo"/>
              </a:rPr>
              <a:t>User asks, </a:t>
            </a:r>
            <a:r>
              <a:rPr lang="en-US" b="true" sz="2287">
                <a:solidFill>
                  <a:srgbClr val="000000"/>
                </a:solidFill>
                <a:latin typeface="Arimo Bold"/>
                <a:ea typeface="Arimo Bold"/>
                <a:cs typeface="Arimo Bold"/>
                <a:sym typeface="Arimo Bold"/>
              </a:rPr>
              <a:t>“What are the clinical guidelines for managing mild hypertension without medication?</a:t>
            </a:r>
          </a:p>
          <a:p>
            <a:pPr algn="l">
              <a:lnSpc>
                <a:spcPts val="2870"/>
              </a:lnSpc>
              <a:spcBef>
                <a:spcPct val="0"/>
              </a:spcBef>
            </a:pPr>
          </a:p>
          <a:p>
            <a:pPr algn="l" marL="493873" indent="-246936" lvl="1">
              <a:lnSpc>
                <a:spcPts val="2870"/>
              </a:lnSpc>
              <a:spcBef>
                <a:spcPct val="0"/>
              </a:spcBef>
              <a:buFont typeface="Arial"/>
              <a:buChar char="•"/>
            </a:pPr>
            <a:r>
              <a:rPr lang="en-US" b="true" sz="2287">
                <a:solidFill>
                  <a:srgbClr val="000000"/>
                </a:solidFill>
                <a:latin typeface="Arimo Bold"/>
                <a:ea typeface="Arimo Bold"/>
                <a:cs typeface="Arimo Bold"/>
                <a:sym typeface="Arimo Bold"/>
              </a:rPr>
              <a:t>Step 2: </a:t>
            </a:r>
            <a:r>
              <a:rPr lang="en-US" sz="2287">
                <a:solidFill>
                  <a:srgbClr val="000000"/>
                </a:solidFill>
                <a:latin typeface="Arimo"/>
                <a:ea typeface="Arimo"/>
                <a:cs typeface="Arimo"/>
                <a:sym typeface="Arimo"/>
              </a:rPr>
              <a:t>The model responds with evidence-based lifestyle interventions (e.g., exercise, stress management, sodium reduction).</a:t>
            </a:r>
          </a:p>
          <a:p>
            <a:pPr algn="l">
              <a:lnSpc>
                <a:spcPts val="2870"/>
              </a:lnSpc>
              <a:spcBef>
                <a:spcPct val="0"/>
              </a:spcBef>
            </a:pPr>
          </a:p>
          <a:p>
            <a:pPr algn="l" marL="493873" indent="-246936" lvl="1">
              <a:lnSpc>
                <a:spcPts val="2870"/>
              </a:lnSpc>
              <a:spcBef>
                <a:spcPct val="0"/>
              </a:spcBef>
              <a:buFont typeface="Arial"/>
              <a:buChar char="•"/>
            </a:pPr>
            <a:r>
              <a:rPr lang="en-US" b="true" sz="2287">
                <a:solidFill>
                  <a:srgbClr val="000000"/>
                </a:solidFill>
                <a:latin typeface="Arimo Bold"/>
                <a:ea typeface="Arimo Bold"/>
                <a:cs typeface="Arimo Bold"/>
                <a:sym typeface="Arimo Bold"/>
              </a:rPr>
              <a:t>Step 3: T</a:t>
            </a:r>
            <a:r>
              <a:rPr lang="en-US" sz="2287">
                <a:solidFill>
                  <a:srgbClr val="000000"/>
                </a:solidFill>
                <a:latin typeface="Arimo"/>
                <a:ea typeface="Arimo"/>
                <a:cs typeface="Arimo"/>
                <a:sym typeface="Arimo"/>
              </a:rPr>
              <a:t>he information is categorized under Lifestyle Measures, enhancing readability and guidance clarity.</a:t>
            </a:r>
          </a:p>
        </p:txBody>
      </p:sp>
      <p:sp>
        <p:nvSpPr>
          <p:cNvPr name="TextBox 4" id="4"/>
          <p:cNvSpPr txBox="true"/>
          <p:nvPr/>
        </p:nvSpPr>
        <p:spPr>
          <a:xfrm rot="0">
            <a:off x="6825519" y="8623957"/>
            <a:ext cx="9702180" cy="401469"/>
          </a:xfrm>
          <a:prstGeom prst="rect">
            <a:avLst/>
          </a:prstGeom>
        </p:spPr>
        <p:txBody>
          <a:bodyPr anchor="t" rtlCol="false" tIns="0" lIns="0" bIns="0" rIns="0">
            <a:spAutoFit/>
          </a:bodyPr>
          <a:lstStyle/>
          <a:p>
            <a:pPr algn="ctr">
              <a:lnSpc>
                <a:spcPts val="3123"/>
              </a:lnSpc>
              <a:spcBef>
                <a:spcPct val="0"/>
              </a:spcBef>
            </a:pPr>
            <a:r>
              <a:rPr lang="en-US" b="true" sz="2487">
                <a:solidFill>
                  <a:srgbClr val="000000"/>
                </a:solidFill>
                <a:latin typeface="Arimo Bold"/>
                <a:ea typeface="Arimo Bold"/>
                <a:cs typeface="Arimo Bold"/>
                <a:sym typeface="Arimo Bold"/>
              </a:rPr>
              <a:t>System Testing Use Case – </a:t>
            </a:r>
            <a:r>
              <a:rPr lang="en-US" b="true" sz="2487">
                <a:solidFill>
                  <a:srgbClr val="000000"/>
                </a:solidFill>
                <a:latin typeface="Arimo Bold"/>
                <a:ea typeface="Arimo Bold"/>
                <a:cs typeface="Arimo Bold"/>
                <a:sym typeface="Arimo Bold"/>
              </a:rPr>
              <a:t>Clinical Guidelines for Hypertension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909445" y="884933"/>
            <a:ext cx="11109206" cy="6582205"/>
          </a:xfrm>
          <a:custGeom>
            <a:avLst/>
            <a:gdLst/>
            <a:ahLst/>
            <a:cxnLst/>
            <a:rect r="r" b="b" t="t" l="l"/>
            <a:pathLst>
              <a:path h="6582205" w="11109206">
                <a:moveTo>
                  <a:pt x="0" y="0"/>
                </a:moveTo>
                <a:lnTo>
                  <a:pt x="11109206" y="0"/>
                </a:lnTo>
                <a:lnTo>
                  <a:pt x="11109206" y="6582205"/>
                </a:lnTo>
                <a:lnTo>
                  <a:pt x="0" y="6582205"/>
                </a:lnTo>
                <a:lnTo>
                  <a:pt x="0" y="0"/>
                </a:lnTo>
                <a:close/>
              </a:path>
            </a:pathLst>
          </a:custGeom>
          <a:blipFill>
            <a:blip r:embed="rId2"/>
            <a:stretch>
              <a:fillRect l="0" t="0" r="0" b="0"/>
            </a:stretch>
          </a:blipFill>
        </p:spPr>
      </p:sp>
      <p:sp>
        <p:nvSpPr>
          <p:cNvPr name="TextBox 3" id="3"/>
          <p:cNvSpPr txBox="true"/>
          <p:nvPr/>
        </p:nvSpPr>
        <p:spPr>
          <a:xfrm rot="0">
            <a:off x="386172" y="856358"/>
            <a:ext cx="6523273" cy="4127998"/>
          </a:xfrm>
          <a:prstGeom prst="rect">
            <a:avLst/>
          </a:prstGeom>
        </p:spPr>
        <p:txBody>
          <a:bodyPr anchor="t" rtlCol="false" tIns="0" lIns="0" bIns="0" rIns="0">
            <a:spAutoFit/>
          </a:bodyPr>
          <a:lstStyle/>
          <a:p>
            <a:pPr algn="l">
              <a:lnSpc>
                <a:spcPts val="2762"/>
              </a:lnSpc>
              <a:spcBef>
                <a:spcPct val="0"/>
              </a:spcBef>
            </a:pPr>
            <a:r>
              <a:rPr lang="en-US" b="true" sz="2201">
                <a:solidFill>
                  <a:srgbClr val="000000"/>
                </a:solidFill>
                <a:latin typeface="Arimo Bold"/>
                <a:ea typeface="Arimo Bold"/>
                <a:cs typeface="Arimo Bold"/>
                <a:sym typeface="Arimo Bold"/>
              </a:rPr>
              <a:t>Use Case 3: Healthcare Provider </a:t>
            </a:r>
          </a:p>
          <a:p>
            <a:pPr algn="l">
              <a:lnSpc>
                <a:spcPts val="2762"/>
              </a:lnSpc>
              <a:spcBef>
                <a:spcPct val="0"/>
              </a:spcBef>
            </a:pPr>
          </a:p>
          <a:p>
            <a:pPr algn="l">
              <a:lnSpc>
                <a:spcPts val="2762"/>
              </a:lnSpc>
              <a:spcBef>
                <a:spcPct val="0"/>
              </a:spcBef>
            </a:pPr>
            <a:r>
              <a:rPr lang="en-US" b="true" sz="2201">
                <a:solidFill>
                  <a:srgbClr val="000000"/>
                </a:solidFill>
                <a:latin typeface="Arimo Bold"/>
                <a:ea typeface="Arimo Bold"/>
                <a:cs typeface="Arimo Bold"/>
                <a:sym typeface="Arimo Bold"/>
              </a:rPr>
              <a:t>Objective: </a:t>
            </a:r>
            <a:r>
              <a:rPr lang="en-US" sz="2201">
                <a:solidFill>
                  <a:srgbClr val="000000"/>
                </a:solidFill>
                <a:latin typeface="Arimo"/>
                <a:ea typeface="Arimo"/>
                <a:cs typeface="Arimo"/>
                <a:sym typeface="Arimo"/>
              </a:rPr>
              <a:t>Assess the system’s ability to suggest nearby specialists based on a user’s condition and location.</a:t>
            </a:r>
          </a:p>
          <a:p>
            <a:pPr algn="l">
              <a:lnSpc>
                <a:spcPts val="2762"/>
              </a:lnSpc>
              <a:spcBef>
                <a:spcPct val="0"/>
              </a:spcBef>
            </a:pPr>
          </a:p>
          <a:p>
            <a:pPr algn="l" marL="475289" indent="-237644" lvl="1">
              <a:lnSpc>
                <a:spcPts val="2762"/>
              </a:lnSpc>
              <a:spcBef>
                <a:spcPct val="0"/>
              </a:spcBef>
              <a:buFont typeface="Arial"/>
              <a:buChar char="•"/>
            </a:pPr>
            <a:r>
              <a:rPr lang="en-US" b="true" sz="2201">
                <a:solidFill>
                  <a:srgbClr val="000000"/>
                </a:solidFill>
                <a:latin typeface="Arimo Bold"/>
                <a:ea typeface="Arimo Bold"/>
                <a:cs typeface="Arimo Bold"/>
                <a:sym typeface="Arimo Bold"/>
              </a:rPr>
              <a:t>Step 1: </a:t>
            </a:r>
            <a:r>
              <a:rPr lang="en-US" sz="2201">
                <a:solidFill>
                  <a:srgbClr val="000000"/>
                </a:solidFill>
                <a:latin typeface="Arimo"/>
                <a:ea typeface="Arimo"/>
                <a:cs typeface="Arimo"/>
                <a:sym typeface="Arimo"/>
              </a:rPr>
              <a:t>User types, </a:t>
            </a:r>
            <a:r>
              <a:rPr lang="en-US" b="true" sz="2201">
                <a:solidFill>
                  <a:srgbClr val="000000"/>
                </a:solidFill>
                <a:latin typeface="Arimo Bold"/>
                <a:ea typeface="Arimo Bold"/>
                <a:cs typeface="Arimo Bold"/>
                <a:sym typeface="Arimo Bold"/>
              </a:rPr>
              <a:t>“Can you suggest doctors for this in New York?”</a:t>
            </a:r>
          </a:p>
          <a:p>
            <a:pPr algn="l" marL="475289" indent="-237644" lvl="1">
              <a:lnSpc>
                <a:spcPts val="2762"/>
              </a:lnSpc>
              <a:spcBef>
                <a:spcPct val="0"/>
              </a:spcBef>
              <a:buFont typeface="Arial"/>
              <a:buChar char="•"/>
            </a:pPr>
            <a:r>
              <a:rPr lang="en-US" b="true" sz="2201">
                <a:solidFill>
                  <a:srgbClr val="000000"/>
                </a:solidFill>
                <a:latin typeface="Arimo Bold"/>
                <a:ea typeface="Arimo Bold"/>
                <a:cs typeface="Arimo Bold"/>
                <a:sym typeface="Arimo Bold"/>
              </a:rPr>
              <a:t>Step 2: </a:t>
            </a:r>
            <a:r>
              <a:rPr lang="en-US" sz="2201">
                <a:solidFill>
                  <a:srgbClr val="000000"/>
                </a:solidFill>
                <a:latin typeface="Arimo"/>
                <a:ea typeface="Arimo"/>
                <a:cs typeface="Arimo"/>
                <a:sym typeface="Arimo"/>
              </a:rPr>
              <a:t>The model identifies the context (type 1 diabetes) and returns a list of top endocrinologists in New York, including names, affiliations, and profile links.</a:t>
            </a:r>
          </a:p>
        </p:txBody>
      </p:sp>
      <p:sp>
        <p:nvSpPr>
          <p:cNvPr name="TextBox 4" id="4"/>
          <p:cNvSpPr txBox="true"/>
          <p:nvPr/>
        </p:nvSpPr>
        <p:spPr>
          <a:xfrm rot="0">
            <a:off x="7798175" y="7666549"/>
            <a:ext cx="9331747" cy="374311"/>
          </a:xfrm>
          <a:prstGeom prst="rect">
            <a:avLst/>
          </a:prstGeom>
        </p:spPr>
        <p:txBody>
          <a:bodyPr anchor="t" rtlCol="false" tIns="0" lIns="0" bIns="0" rIns="0">
            <a:spAutoFit/>
          </a:bodyPr>
          <a:lstStyle/>
          <a:p>
            <a:pPr algn="ctr">
              <a:lnSpc>
                <a:spcPts val="2872"/>
              </a:lnSpc>
              <a:spcBef>
                <a:spcPct val="0"/>
              </a:spcBef>
            </a:pPr>
            <a:r>
              <a:rPr lang="en-US" b="true" sz="2287">
                <a:solidFill>
                  <a:srgbClr val="000000"/>
                </a:solidFill>
                <a:latin typeface="Arimo Bold"/>
                <a:ea typeface="Arimo Bold"/>
                <a:cs typeface="Arimo Bold"/>
                <a:sym typeface="Arimo Bold"/>
              </a:rPr>
              <a:t>System Testing Use Case – Prov</a:t>
            </a:r>
            <a:r>
              <a:rPr lang="en-US" b="true" sz="2287">
                <a:solidFill>
                  <a:srgbClr val="000000"/>
                </a:solidFill>
                <a:latin typeface="Arimo Bold"/>
                <a:ea typeface="Arimo Bold"/>
                <a:cs typeface="Arimo Bold"/>
                <a:sym typeface="Arimo Bold"/>
              </a:rPr>
              <a:t>ider Recommendation in New York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7221060" y="780447"/>
            <a:ext cx="10492673" cy="5823434"/>
          </a:xfrm>
          <a:custGeom>
            <a:avLst/>
            <a:gdLst/>
            <a:ahLst/>
            <a:cxnLst/>
            <a:rect r="r" b="b" t="t" l="l"/>
            <a:pathLst>
              <a:path h="5823434" w="10492673">
                <a:moveTo>
                  <a:pt x="0" y="0"/>
                </a:moveTo>
                <a:lnTo>
                  <a:pt x="10492673" y="0"/>
                </a:lnTo>
                <a:lnTo>
                  <a:pt x="10492673" y="5823433"/>
                </a:lnTo>
                <a:lnTo>
                  <a:pt x="0" y="5823433"/>
                </a:lnTo>
                <a:lnTo>
                  <a:pt x="0" y="0"/>
                </a:lnTo>
                <a:close/>
              </a:path>
            </a:pathLst>
          </a:custGeom>
          <a:blipFill>
            <a:blip r:embed="rId2"/>
            <a:stretch>
              <a:fillRect l="0" t="0" r="0" b="0"/>
            </a:stretch>
          </a:blipFill>
        </p:spPr>
      </p:sp>
      <p:sp>
        <p:nvSpPr>
          <p:cNvPr name="TextBox 3" id="3"/>
          <p:cNvSpPr txBox="true"/>
          <p:nvPr/>
        </p:nvSpPr>
        <p:spPr>
          <a:xfrm rot="0">
            <a:off x="386172" y="751872"/>
            <a:ext cx="6499191" cy="3279038"/>
          </a:xfrm>
          <a:prstGeom prst="rect">
            <a:avLst/>
          </a:prstGeom>
        </p:spPr>
        <p:txBody>
          <a:bodyPr anchor="t" rtlCol="false" tIns="0" lIns="0" bIns="0" rIns="0">
            <a:spAutoFit/>
          </a:bodyPr>
          <a:lstStyle/>
          <a:p>
            <a:pPr algn="l">
              <a:lnSpc>
                <a:spcPts val="3173"/>
              </a:lnSpc>
              <a:spcBef>
                <a:spcPct val="0"/>
              </a:spcBef>
            </a:pPr>
            <a:r>
              <a:rPr lang="en-US" b="true" sz="2528">
                <a:solidFill>
                  <a:srgbClr val="000000"/>
                </a:solidFill>
                <a:latin typeface="Arimo Bold"/>
                <a:ea typeface="Arimo Bold"/>
                <a:cs typeface="Arimo Bold"/>
                <a:sym typeface="Arimo Bold"/>
              </a:rPr>
              <a:t>Use Case 4: Irrelevant Query Handling </a:t>
            </a:r>
          </a:p>
          <a:p>
            <a:pPr algn="l">
              <a:lnSpc>
                <a:spcPts val="3173"/>
              </a:lnSpc>
              <a:spcBef>
                <a:spcPct val="0"/>
              </a:spcBef>
            </a:pPr>
          </a:p>
          <a:p>
            <a:pPr algn="l" marL="481091" indent="-240545" lvl="1">
              <a:lnSpc>
                <a:spcPts val="2796"/>
              </a:lnSpc>
              <a:buFont typeface="Arial"/>
              <a:buChar char="•"/>
            </a:pPr>
            <a:r>
              <a:rPr lang="en-US" sz="2228">
                <a:solidFill>
                  <a:srgbClr val="000000"/>
                </a:solidFill>
                <a:latin typeface="Arimo"/>
                <a:ea typeface="Arimo"/>
                <a:cs typeface="Arimo"/>
                <a:sym typeface="Arimo"/>
              </a:rPr>
              <a:t>The system appropriately rejects an off-topic query ("Who will win IPL this year 2025?") by clarifying its scope of assistance. This response showcases robust guardrails and domain-specific intent filtering, maintaining focus on health-related queries and ensuring responsible use of medical AI tools.</a:t>
            </a:r>
          </a:p>
        </p:txBody>
      </p:sp>
      <p:sp>
        <p:nvSpPr>
          <p:cNvPr name="TextBox 4" id="4"/>
          <p:cNvSpPr txBox="true"/>
          <p:nvPr/>
        </p:nvSpPr>
        <p:spPr>
          <a:xfrm rot="0">
            <a:off x="8479881" y="6869680"/>
            <a:ext cx="7975029" cy="401469"/>
          </a:xfrm>
          <a:prstGeom prst="rect">
            <a:avLst/>
          </a:prstGeom>
        </p:spPr>
        <p:txBody>
          <a:bodyPr anchor="t" rtlCol="false" tIns="0" lIns="0" bIns="0" rIns="0">
            <a:spAutoFit/>
          </a:bodyPr>
          <a:lstStyle/>
          <a:p>
            <a:pPr algn="ctr">
              <a:lnSpc>
                <a:spcPts val="3123"/>
              </a:lnSpc>
              <a:spcBef>
                <a:spcPct val="0"/>
              </a:spcBef>
            </a:pPr>
            <a:r>
              <a:rPr lang="en-US" b="true" sz="2487">
                <a:solidFill>
                  <a:srgbClr val="000000"/>
                </a:solidFill>
                <a:latin typeface="Arimo Bold"/>
                <a:ea typeface="Arimo Bold"/>
                <a:cs typeface="Arimo Bold"/>
                <a:sym typeface="Arimo Bold"/>
              </a:rPr>
              <a:t>Handling of Irrelevant Queries by Car</a:t>
            </a:r>
            <a:r>
              <a:rPr lang="en-US" b="true" sz="2487">
                <a:solidFill>
                  <a:srgbClr val="000000"/>
                </a:solidFill>
                <a:latin typeface="Arimo Bold"/>
                <a:ea typeface="Arimo Bold"/>
                <a:cs typeface="Arimo Bold"/>
                <a:sym typeface="Arimo Bold"/>
              </a:rPr>
              <a:t>e Companion AI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818225" y="1829314"/>
            <a:ext cx="16441075" cy="3082702"/>
          </a:xfrm>
          <a:custGeom>
            <a:avLst/>
            <a:gdLst/>
            <a:ahLst/>
            <a:cxnLst/>
            <a:rect r="r" b="b" t="t" l="l"/>
            <a:pathLst>
              <a:path h="3082702" w="16441075">
                <a:moveTo>
                  <a:pt x="0" y="0"/>
                </a:moveTo>
                <a:lnTo>
                  <a:pt x="16441075" y="0"/>
                </a:lnTo>
                <a:lnTo>
                  <a:pt x="16441075" y="3082702"/>
                </a:lnTo>
                <a:lnTo>
                  <a:pt x="0" y="3082702"/>
                </a:lnTo>
                <a:lnTo>
                  <a:pt x="0" y="0"/>
                </a:lnTo>
                <a:close/>
              </a:path>
            </a:pathLst>
          </a:custGeom>
          <a:blipFill>
            <a:blip r:embed="rId2"/>
            <a:stretch>
              <a:fillRect l="0" t="0" r="0" b="0"/>
            </a:stretch>
          </a:blipFill>
        </p:spPr>
      </p:sp>
      <p:sp>
        <p:nvSpPr>
          <p:cNvPr name="TextBox 3" id="3"/>
          <p:cNvSpPr txBox="true"/>
          <p:nvPr/>
        </p:nvSpPr>
        <p:spPr>
          <a:xfrm rot="0">
            <a:off x="0" y="426186"/>
            <a:ext cx="11242086" cy="602514"/>
          </a:xfrm>
          <a:prstGeom prst="rect">
            <a:avLst/>
          </a:prstGeom>
        </p:spPr>
        <p:txBody>
          <a:bodyPr anchor="t" rtlCol="false" tIns="0" lIns="0" bIns="0" rIns="0">
            <a:spAutoFit/>
          </a:bodyPr>
          <a:lstStyle/>
          <a:p>
            <a:pPr algn="ctr">
              <a:lnSpc>
                <a:spcPts val="4630"/>
              </a:lnSpc>
              <a:spcBef>
                <a:spcPct val="0"/>
              </a:spcBef>
            </a:pPr>
            <a:r>
              <a:rPr lang="en-US" b="true" sz="3687">
                <a:solidFill>
                  <a:srgbClr val="000000"/>
                </a:solidFill>
                <a:latin typeface="Arimo Bold"/>
                <a:ea typeface="Arimo Bold"/>
                <a:cs typeface="Arimo Bold"/>
                <a:sym typeface="Arimo Bold"/>
              </a:rPr>
              <a:t>Data Analysis Overview (Fine Tuning Data)</a:t>
            </a:r>
          </a:p>
        </p:txBody>
      </p:sp>
      <p:sp>
        <p:nvSpPr>
          <p:cNvPr name="TextBox 4" id="4"/>
          <p:cNvSpPr txBox="true"/>
          <p:nvPr/>
        </p:nvSpPr>
        <p:spPr>
          <a:xfrm rot="0">
            <a:off x="848184" y="5674016"/>
            <a:ext cx="16381156" cy="1927728"/>
          </a:xfrm>
          <a:prstGeom prst="rect">
            <a:avLst/>
          </a:prstGeom>
        </p:spPr>
        <p:txBody>
          <a:bodyPr anchor="t" rtlCol="false" tIns="0" lIns="0" bIns="0" rIns="0">
            <a:spAutoFit/>
          </a:bodyPr>
          <a:lstStyle/>
          <a:p>
            <a:pPr algn="just">
              <a:lnSpc>
                <a:spcPts val="3810"/>
              </a:lnSpc>
              <a:spcBef>
                <a:spcPct val="0"/>
              </a:spcBef>
            </a:pPr>
            <a:r>
              <a:rPr lang="en-US" b="true" sz="3034">
                <a:solidFill>
                  <a:srgbClr val="000000"/>
                </a:solidFill>
                <a:latin typeface="Arimo Bold"/>
                <a:ea typeface="Arimo Bold"/>
                <a:cs typeface="Arimo Bold"/>
                <a:sym typeface="Arimo Bold"/>
              </a:rPr>
              <a:t>The merged dataset of 336,283 entries from HealthcareMagic, iCliniq, and MIMIC features average lengths of 41 (titles), 440 (questions), and 540 (answers). iCliniq and MIMIC contribute high diversity in titles, while HealthcareMagic provides dense Q&amp;A content without titles.</a:t>
            </a:r>
          </a:p>
        </p:txBody>
      </p:sp>
      <p:sp>
        <p:nvSpPr>
          <p:cNvPr name="TextBox 5" id="5"/>
          <p:cNvSpPr txBox="true"/>
          <p:nvPr/>
        </p:nvSpPr>
        <p:spPr>
          <a:xfrm rot="0">
            <a:off x="818225" y="7958869"/>
            <a:ext cx="8220538" cy="1912400"/>
          </a:xfrm>
          <a:prstGeom prst="rect">
            <a:avLst/>
          </a:prstGeom>
        </p:spPr>
        <p:txBody>
          <a:bodyPr anchor="t" rtlCol="false" tIns="0" lIns="0" bIns="0" rIns="0">
            <a:spAutoFit/>
          </a:bodyPr>
          <a:lstStyle/>
          <a:p>
            <a:pPr algn="l">
              <a:lnSpc>
                <a:spcPts val="3751"/>
              </a:lnSpc>
              <a:spcBef>
                <a:spcPct val="0"/>
              </a:spcBef>
            </a:pPr>
            <a:r>
              <a:rPr lang="en-US" b="true" sz="2987">
                <a:solidFill>
                  <a:srgbClr val="000000"/>
                </a:solidFill>
                <a:latin typeface="Arimo Bold"/>
                <a:ea typeface="Arimo Bold"/>
                <a:cs typeface="Arimo Bold"/>
                <a:sym typeface="Arimo Bold"/>
              </a:rPr>
              <a:t>Data Split:</a:t>
            </a:r>
          </a:p>
          <a:p>
            <a:pPr algn="l">
              <a:lnSpc>
                <a:spcPts val="3751"/>
              </a:lnSpc>
              <a:spcBef>
                <a:spcPct val="0"/>
              </a:spcBef>
            </a:pPr>
            <a:r>
              <a:rPr lang="en-US" b="true" sz="2987">
                <a:solidFill>
                  <a:srgbClr val="000000"/>
                </a:solidFill>
                <a:latin typeface="Arimo Bold"/>
                <a:ea typeface="Arimo Bold"/>
                <a:cs typeface="Arimo Bold"/>
                <a:sym typeface="Arimo Bold"/>
              </a:rPr>
              <a:t>Train: 235,398 (78%)</a:t>
            </a:r>
          </a:p>
          <a:p>
            <a:pPr algn="l">
              <a:lnSpc>
                <a:spcPts val="3751"/>
              </a:lnSpc>
              <a:spcBef>
                <a:spcPct val="0"/>
              </a:spcBef>
            </a:pPr>
            <a:r>
              <a:rPr lang="en-US" b="true" sz="2987">
                <a:solidFill>
                  <a:srgbClr val="000000"/>
                </a:solidFill>
                <a:latin typeface="Arimo Bold"/>
                <a:ea typeface="Arimo Bold"/>
                <a:cs typeface="Arimo Bold"/>
                <a:sym typeface="Arimo Bold"/>
              </a:rPr>
              <a:t>Validation: 50,442 (15%)</a:t>
            </a:r>
          </a:p>
          <a:p>
            <a:pPr algn="l">
              <a:lnSpc>
                <a:spcPts val="3751"/>
              </a:lnSpc>
              <a:spcBef>
                <a:spcPct val="0"/>
              </a:spcBef>
            </a:pPr>
            <a:r>
              <a:rPr lang="en-US" b="true" sz="2987">
                <a:solidFill>
                  <a:srgbClr val="000000"/>
                </a:solidFill>
                <a:latin typeface="Arimo Bold"/>
                <a:ea typeface="Arimo Bold"/>
                <a:cs typeface="Arimo Bold"/>
                <a:sym typeface="Arimo Bold"/>
              </a:rPr>
              <a:t>Test: 50,443 (15%)</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67" y="6665983"/>
            <a:ext cx="5577971" cy="3363360"/>
          </a:xfrm>
          <a:custGeom>
            <a:avLst/>
            <a:gdLst/>
            <a:ahLst/>
            <a:cxnLst/>
            <a:rect r="r" b="b" t="t" l="l"/>
            <a:pathLst>
              <a:path h="3363360" w="5577971">
                <a:moveTo>
                  <a:pt x="0" y="0"/>
                </a:moveTo>
                <a:lnTo>
                  <a:pt x="5577971" y="0"/>
                </a:lnTo>
                <a:lnTo>
                  <a:pt x="5577971" y="3363360"/>
                </a:lnTo>
                <a:lnTo>
                  <a:pt x="0" y="3363360"/>
                </a:lnTo>
                <a:lnTo>
                  <a:pt x="0" y="0"/>
                </a:lnTo>
                <a:close/>
              </a:path>
            </a:pathLst>
          </a:custGeom>
          <a:blipFill>
            <a:blip r:embed="rId2"/>
            <a:stretch>
              <a:fillRect l="0" t="-24226" r="0" b="0"/>
            </a:stretch>
          </a:blipFill>
        </p:spPr>
      </p:sp>
      <p:sp>
        <p:nvSpPr>
          <p:cNvPr name="Freeform 3" id="3"/>
          <p:cNvSpPr/>
          <p:nvPr/>
        </p:nvSpPr>
        <p:spPr>
          <a:xfrm flipH="false" flipV="false" rot="0">
            <a:off x="12902142" y="1028700"/>
            <a:ext cx="4076821" cy="5241628"/>
          </a:xfrm>
          <a:custGeom>
            <a:avLst/>
            <a:gdLst/>
            <a:ahLst/>
            <a:cxnLst/>
            <a:rect r="r" b="b" t="t" l="l"/>
            <a:pathLst>
              <a:path h="5241628" w="4076821">
                <a:moveTo>
                  <a:pt x="0" y="0"/>
                </a:moveTo>
                <a:lnTo>
                  <a:pt x="4076821" y="0"/>
                </a:lnTo>
                <a:lnTo>
                  <a:pt x="4076821" y="5241628"/>
                </a:lnTo>
                <a:lnTo>
                  <a:pt x="0" y="5241628"/>
                </a:lnTo>
                <a:lnTo>
                  <a:pt x="0" y="0"/>
                </a:lnTo>
                <a:close/>
              </a:path>
            </a:pathLst>
          </a:custGeom>
          <a:blipFill>
            <a:blip r:embed="rId3"/>
            <a:stretch>
              <a:fillRect l="0" t="0" r="0" b="0"/>
            </a:stretch>
          </a:blipFill>
        </p:spPr>
      </p:sp>
      <p:sp>
        <p:nvSpPr>
          <p:cNvPr name="TextBox 4" id="4"/>
          <p:cNvSpPr txBox="true"/>
          <p:nvPr/>
        </p:nvSpPr>
        <p:spPr>
          <a:xfrm rot="0">
            <a:off x="1028700" y="990600"/>
            <a:ext cx="9770463" cy="9178513"/>
          </a:xfrm>
          <a:prstGeom prst="rect">
            <a:avLst/>
          </a:prstGeom>
        </p:spPr>
        <p:txBody>
          <a:bodyPr anchor="t" rtlCol="false" tIns="0" lIns="0" bIns="0" rIns="0">
            <a:spAutoFit/>
          </a:bodyPr>
          <a:lstStyle/>
          <a:p>
            <a:pPr algn="just">
              <a:lnSpc>
                <a:spcPts val="2355"/>
              </a:lnSpc>
            </a:pPr>
            <a:r>
              <a:rPr lang="en-US" sz="1877" b="true">
                <a:solidFill>
                  <a:srgbClr val="000000"/>
                </a:solidFill>
                <a:latin typeface="Arimo Bold"/>
                <a:ea typeface="Arimo Bold"/>
                <a:cs typeface="Arimo Bold"/>
                <a:sym typeface="Arimo Bold"/>
              </a:rPr>
              <a:t>Technical Performance Assessment</a:t>
            </a:r>
          </a:p>
          <a:p>
            <a:pPr algn="just" marL="405280" indent="-202640" lvl="1">
              <a:lnSpc>
                <a:spcPts val="2355"/>
              </a:lnSpc>
              <a:spcBef>
                <a:spcPct val="0"/>
              </a:spcBef>
              <a:buFont typeface="Arial"/>
              <a:buChar char="•"/>
            </a:pPr>
            <a:r>
              <a:rPr lang="en-US" b="true" sz="1877">
                <a:solidFill>
                  <a:srgbClr val="000000"/>
                </a:solidFill>
                <a:latin typeface="Arimo Bold"/>
                <a:ea typeface="Arimo Bold"/>
                <a:cs typeface="Arimo Bold"/>
                <a:sym typeface="Arimo Bold"/>
              </a:rPr>
              <a:t>Natural Language Understanding Comp</a:t>
            </a:r>
            <a:r>
              <a:rPr lang="en-US" b="true" sz="1877">
                <a:solidFill>
                  <a:srgbClr val="000000"/>
                </a:solidFill>
                <a:latin typeface="Arimo Bold"/>
                <a:ea typeface="Arimo Bold"/>
                <a:cs typeface="Arimo Bold"/>
                <a:sym typeface="Arimo Bold"/>
              </a:rPr>
              <a:t>onent: </a:t>
            </a:r>
            <a:r>
              <a:rPr lang="en-US" sz="1877">
                <a:solidFill>
                  <a:srgbClr val="000000"/>
                </a:solidFill>
                <a:latin typeface="Arimo"/>
                <a:ea typeface="Arimo"/>
                <a:cs typeface="Arimo"/>
                <a:sym typeface="Arimo"/>
              </a:rPr>
              <a:t>Achieved &gt;90% precision in accurately interpreting symptom-based queries demonstrating robust intent classification.</a:t>
            </a:r>
          </a:p>
          <a:p>
            <a:pPr algn="just" marL="405280" indent="-202640" lvl="1">
              <a:lnSpc>
                <a:spcPts val="2355"/>
              </a:lnSpc>
              <a:spcBef>
                <a:spcPct val="0"/>
              </a:spcBef>
              <a:buFont typeface="Arial"/>
              <a:buChar char="•"/>
            </a:pPr>
            <a:r>
              <a:rPr lang="en-US" b="true" sz="1877">
                <a:solidFill>
                  <a:srgbClr val="000000"/>
                </a:solidFill>
                <a:latin typeface="Arimo Bold"/>
                <a:ea typeface="Arimo Bold"/>
                <a:cs typeface="Arimo Bold"/>
                <a:sym typeface="Arimo Bold"/>
              </a:rPr>
              <a:t>Dialogue Management: </a:t>
            </a:r>
            <a:r>
              <a:rPr lang="en-US" sz="1877">
                <a:solidFill>
                  <a:srgbClr val="000000"/>
                </a:solidFill>
                <a:latin typeface="Arimo"/>
                <a:ea typeface="Arimo"/>
                <a:cs typeface="Arimo"/>
                <a:sym typeface="Arimo"/>
              </a:rPr>
              <a:t>Effective multi-turn dialogue tracking, clearly orchestrating sequential actions (e.g., medical advice → web search), ensuring cohesive conversational flow.</a:t>
            </a:r>
          </a:p>
          <a:p>
            <a:pPr algn="just" marL="405280" indent="-202640" lvl="1">
              <a:lnSpc>
                <a:spcPts val="2355"/>
              </a:lnSpc>
              <a:buFont typeface="Arial"/>
              <a:buChar char="•"/>
            </a:pPr>
            <a:r>
              <a:rPr lang="en-US" b="true" sz="1877">
                <a:solidFill>
                  <a:srgbClr val="000000"/>
                </a:solidFill>
                <a:latin typeface="Arimo Bold"/>
                <a:ea typeface="Arimo Bold"/>
                <a:cs typeface="Arimo Bold"/>
                <a:sym typeface="Arimo Bold"/>
              </a:rPr>
              <a:t>Response Generation:</a:t>
            </a:r>
            <a:r>
              <a:rPr lang="en-US" sz="1877">
                <a:solidFill>
                  <a:srgbClr val="000000"/>
                </a:solidFill>
                <a:latin typeface="Arimo"/>
                <a:ea typeface="Arimo"/>
                <a:cs typeface="Arimo"/>
                <a:sym typeface="Arimo"/>
              </a:rPr>
              <a:t> Responses consistently balanced clinical accuracy with empathetic communication, confirmed through high GEval metrics and manual clinician reviews. </a:t>
            </a:r>
          </a:p>
          <a:p>
            <a:pPr algn="just">
              <a:lnSpc>
                <a:spcPts val="2355"/>
              </a:lnSpc>
              <a:spcBef>
                <a:spcPct val="0"/>
              </a:spcBef>
            </a:pPr>
          </a:p>
          <a:p>
            <a:pPr algn="just">
              <a:lnSpc>
                <a:spcPts val="2355"/>
              </a:lnSpc>
              <a:spcBef>
                <a:spcPct val="0"/>
              </a:spcBef>
            </a:pPr>
            <a:r>
              <a:rPr lang="en-US" b="true" sz="1877">
                <a:solidFill>
                  <a:srgbClr val="000000"/>
                </a:solidFill>
                <a:latin typeface="Arimo Bold"/>
                <a:ea typeface="Arimo Bold"/>
                <a:cs typeface="Arimo Bold"/>
                <a:sym typeface="Arimo Bold"/>
              </a:rPr>
              <a:t>Customer Experience Metrics</a:t>
            </a:r>
          </a:p>
          <a:p>
            <a:pPr algn="just" marL="405280" indent="-202640" lvl="1">
              <a:lnSpc>
                <a:spcPts val="2355"/>
              </a:lnSpc>
              <a:spcBef>
                <a:spcPct val="0"/>
              </a:spcBef>
              <a:buFont typeface="Arial"/>
              <a:buChar char="•"/>
            </a:pPr>
            <a:r>
              <a:rPr lang="en-US" b="true" sz="1877">
                <a:solidFill>
                  <a:srgbClr val="000000"/>
                </a:solidFill>
                <a:latin typeface="Arimo Bold"/>
                <a:ea typeface="Arimo Bold"/>
                <a:cs typeface="Arimo Bold"/>
                <a:sym typeface="Arimo Bold"/>
              </a:rPr>
              <a:t>Response Time:</a:t>
            </a:r>
            <a:r>
              <a:rPr lang="en-US" sz="1877">
                <a:solidFill>
                  <a:srgbClr val="000000"/>
                </a:solidFill>
                <a:latin typeface="Arimo"/>
                <a:ea typeface="Arimo"/>
                <a:cs typeface="Arimo"/>
                <a:sym typeface="Arimo"/>
              </a:rPr>
              <a:t> Total average response latency ~4.87s. Individual tools (medical advice, LLM) respond in ~0.8–1.0s, optimized via caching and parallel execution.</a:t>
            </a:r>
          </a:p>
          <a:p>
            <a:pPr algn="just" marL="405280" indent="-202640" lvl="1">
              <a:lnSpc>
                <a:spcPts val="2355"/>
              </a:lnSpc>
              <a:spcBef>
                <a:spcPct val="0"/>
              </a:spcBef>
              <a:buFont typeface="Arial"/>
              <a:buChar char="•"/>
            </a:pPr>
            <a:r>
              <a:rPr lang="en-US" b="true" sz="1877">
                <a:solidFill>
                  <a:srgbClr val="000000"/>
                </a:solidFill>
                <a:latin typeface="Arimo Bold"/>
                <a:ea typeface="Arimo Bold"/>
                <a:cs typeface="Arimo Bold"/>
                <a:sym typeface="Arimo Bold"/>
              </a:rPr>
              <a:t>Conversation Quality: </a:t>
            </a:r>
            <a:r>
              <a:rPr lang="en-US" sz="1877">
                <a:solidFill>
                  <a:srgbClr val="000000"/>
                </a:solidFill>
                <a:latin typeface="Arimo"/>
                <a:ea typeface="Arimo"/>
                <a:cs typeface="Arimo"/>
                <a:sym typeface="Arimo"/>
              </a:rPr>
              <a:t>Responses rated highly for structure, informativeness, and supportive tone. User and clinician validation confirms differentiation between clinical guidance and personal advice.</a:t>
            </a:r>
          </a:p>
          <a:p>
            <a:pPr algn="just" marL="405280" indent="-202640" lvl="1">
              <a:lnSpc>
                <a:spcPts val="2355"/>
              </a:lnSpc>
              <a:spcBef>
                <a:spcPct val="0"/>
              </a:spcBef>
              <a:buFont typeface="Arial"/>
              <a:buChar char="•"/>
            </a:pPr>
            <a:r>
              <a:rPr lang="en-US" b="true" sz="1877">
                <a:solidFill>
                  <a:srgbClr val="000000"/>
                </a:solidFill>
                <a:latin typeface="Arimo Bold"/>
                <a:ea typeface="Arimo Bold"/>
                <a:cs typeface="Arimo Bold"/>
                <a:sym typeface="Arimo Bold"/>
              </a:rPr>
              <a:t>Follow-up Cadence: </a:t>
            </a:r>
            <a:r>
              <a:rPr lang="en-US" sz="1877">
                <a:solidFill>
                  <a:srgbClr val="000000"/>
                </a:solidFill>
                <a:latin typeface="Arimo"/>
                <a:ea typeface="Arimo"/>
                <a:cs typeface="Arimo"/>
                <a:sym typeface="Arimo"/>
              </a:rPr>
              <a:t>Proactive engagement phrases (e.g., "I’m here to help"/”Don’t hesitate to reach out”) enhance user retention, increasing session depth and fostering trust in ongoing conversations.</a:t>
            </a:r>
          </a:p>
          <a:p>
            <a:pPr algn="just">
              <a:lnSpc>
                <a:spcPts val="2355"/>
              </a:lnSpc>
              <a:spcBef>
                <a:spcPct val="0"/>
              </a:spcBef>
            </a:pPr>
          </a:p>
          <a:p>
            <a:pPr algn="just">
              <a:lnSpc>
                <a:spcPts val="2355"/>
              </a:lnSpc>
              <a:spcBef>
                <a:spcPct val="0"/>
              </a:spcBef>
            </a:pPr>
            <a:r>
              <a:rPr lang="en-US" b="true" sz="1877">
                <a:solidFill>
                  <a:srgbClr val="000000"/>
                </a:solidFill>
                <a:latin typeface="Arimo Bold"/>
                <a:ea typeface="Arimo Bold"/>
                <a:cs typeface="Arimo Bold"/>
                <a:sym typeface="Arimo Bold"/>
              </a:rPr>
              <a:t>Business Impact Measurement</a:t>
            </a:r>
          </a:p>
          <a:p>
            <a:pPr algn="just" marL="405280" indent="-202640" lvl="1">
              <a:lnSpc>
                <a:spcPts val="2355"/>
              </a:lnSpc>
              <a:spcBef>
                <a:spcPct val="0"/>
              </a:spcBef>
              <a:buFont typeface="Arial"/>
              <a:buChar char="•"/>
            </a:pPr>
            <a:r>
              <a:rPr lang="en-US" b="true" sz="1877">
                <a:solidFill>
                  <a:srgbClr val="000000"/>
                </a:solidFill>
                <a:latin typeface="Arimo Bold"/>
                <a:ea typeface="Arimo Bold"/>
                <a:cs typeface="Arimo Bold"/>
                <a:sym typeface="Arimo Bold"/>
              </a:rPr>
              <a:t>Resolution Time: </a:t>
            </a:r>
            <a:r>
              <a:rPr lang="en-US" sz="1877">
                <a:solidFill>
                  <a:srgbClr val="000000"/>
                </a:solidFill>
                <a:latin typeface="Arimo"/>
                <a:ea typeface="Arimo"/>
                <a:cs typeface="Arimo"/>
                <a:sym typeface="Arimo"/>
              </a:rPr>
              <a:t>Average session duration consistently &lt;5s from inquiry to recommendation, improving throughput and reducing patient wait times.</a:t>
            </a:r>
          </a:p>
          <a:p>
            <a:pPr algn="just" marL="405280" indent="-202640" lvl="1">
              <a:lnSpc>
                <a:spcPts val="2355"/>
              </a:lnSpc>
              <a:spcBef>
                <a:spcPct val="0"/>
              </a:spcBef>
              <a:buFont typeface="Arial"/>
              <a:buChar char="•"/>
            </a:pPr>
            <a:r>
              <a:rPr lang="en-US" b="true" sz="1877">
                <a:solidFill>
                  <a:srgbClr val="000000"/>
                </a:solidFill>
                <a:latin typeface="Arimo Bold"/>
                <a:ea typeface="Arimo Bold"/>
                <a:cs typeface="Arimo Bold"/>
                <a:sym typeface="Arimo Bold"/>
              </a:rPr>
              <a:t>Cost Savings: </a:t>
            </a:r>
            <a:r>
              <a:rPr lang="en-US" sz="1877">
                <a:solidFill>
                  <a:srgbClr val="000000"/>
                </a:solidFill>
                <a:latin typeface="Arimo"/>
                <a:ea typeface="Arimo"/>
                <a:cs typeface="Arimo"/>
                <a:sym typeface="Arimo"/>
              </a:rPr>
              <a:t>Optimizations (auto-scaling, caching, inference-optimized endpoints) reduced GPU/cloud resource costs by 35%, significantly improving operational efficiency.</a:t>
            </a:r>
          </a:p>
          <a:p>
            <a:pPr algn="just">
              <a:lnSpc>
                <a:spcPts val="2357"/>
              </a:lnSpc>
              <a:spcBef>
                <a:spcPct val="0"/>
              </a:spcBef>
            </a:pPr>
          </a:p>
          <a:p>
            <a:pPr algn="just">
              <a:lnSpc>
                <a:spcPts val="2355"/>
              </a:lnSpc>
              <a:spcBef>
                <a:spcPct val="0"/>
              </a:spcBef>
            </a:pPr>
          </a:p>
          <a:p>
            <a:pPr algn="just">
              <a:lnSpc>
                <a:spcPts val="2355"/>
              </a:lnSpc>
              <a:spcBef>
                <a:spcPct val="0"/>
              </a:spcBef>
            </a:pPr>
          </a:p>
          <a:p>
            <a:pPr algn="just">
              <a:lnSpc>
                <a:spcPts val="2355"/>
              </a:lnSpc>
              <a:spcBef>
                <a:spcPct val="0"/>
              </a:spcBef>
            </a:pPr>
          </a:p>
        </p:txBody>
      </p:sp>
      <p:sp>
        <p:nvSpPr>
          <p:cNvPr name="TextBox 5" id="5"/>
          <p:cNvSpPr txBox="true"/>
          <p:nvPr/>
        </p:nvSpPr>
        <p:spPr>
          <a:xfrm rot="0">
            <a:off x="1179643" y="447845"/>
            <a:ext cx="16079657" cy="447303"/>
          </a:xfrm>
          <a:prstGeom prst="rect">
            <a:avLst/>
          </a:prstGeom>
        </p:spPr>
        <p:txBody>
          <a:bodyPr anchor="t" rtlCol="false" tIns="0" lIns="0" bIns="0" rIns="0">
            <a:spAutoFit/>
          </a:bodyPr>
          <a:lstStyle/>
          <a:p>
            <a:pPr algn="l">
              <a:lnSpc>
                <a:spcPts val="3441"/>
              </a:lnSpc>
              <a:spcBef>
                <a:spcPct val="0"/>
              </a:spcBef>
            </a:pPr>
            <a:r>
              <a:rPr lang="en-US" b="true" sz="2740">
                <a:solidFill>
                  <a:srgbClr val="000000"/>
                </a:solidFill>
                <a:latin typeface="Arimo Bold"/>
                <a:ea typeface="Arimo Bold"/>
                <a:cs typeface="Arimo Bold"/>
                <a:sym typeface="Arimo Bold"/>
              </a:rPr>
              <a:t>System Quality Evaluation/QoS Parameters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160912" y="1208193"/>
            <a:ext cx="11372435" cy="6169817"/>
          </a:xfrm>
          <a:custGeom>
            <a:avLst/>
            <a:gdLst/>
            <a:ahLst/>
            <a:cxnLst/>
            <a:rect r="r" b="b" t="t" l="l"/>
            <a:pathLst>
              <a:path h="6169817" w="11372435">
                <a:moveTo>
                  <a:pt x="0" y="0"/>
                </a:moveTo>
                <a:lnTo>
                  <a:pt x="11372435" y="0"/>
                </a:lnTo>
                <a:lnTo>
                  <a:pt x="11372435" y="6169817"/>
                </a:lnTo>
                <a:lnTo>
                  <a:pt x="0" y="6169817"/>
                </a:lnTo>
                <a:lnTo>
                  <a:pt x="0" y="0"/>
                </a:lnTo>
                <a:close/>
              </a:path>
            </a:pathLst>
          </a:custGeom>
          <a:blipFill>
            <a:blip r:embed="rId2"/>
            <a:stretch>
              <a:fillRect l="0" t="-1265" r="0" b="-1265"/>
            </a:stretch>
          </a:blipFill>
        </p:spPr>
      </p:sp>
      <p:sp>
        <p:nvSpPr>
          <p:cNvPr name="TextBox 3" id="3"/>
          <p:cNvSpPr txBox="true"/>
          <p:nvPr/>
        </p:nvSpPr>
        <p:spPr>
          <a:xfrm rot="0">
            <a:off x="12678095" y="1378201"/>
            <a:ext cx="4581205" cy="5977378"/>
          </a:xfrm>
          <a:prstGeom prst="rect">
            <a:avLst/>
          </a:prstGeom>
        </p:spPr>
        <p:txBody>
          <a:bodyPr anchor="t" rtlCol="false" tIns="0" lIns="0" bIns="0" rIns="0">
            <a:spAutoFit/>
          </a:bodyPr>
          <a:lstStyle/>
          <a:p>
            <a:pPr algn="l">
              <a:lnSpc>
                <a:spcPts val="2487"/>
              </a:lnSpc>
              <a:spcBef>
                <a:spcPct val="0"/>
              </a:spcBef>
            </a:pPr>
            <a:r>
              <a:rPr lang="en-US" b="true" sz="1982">
                <a:solidFill>
                  <a:srgbClr val="000000"/>
                </a:solidFill>
                <a:latin typeface="Arimo Bold"/>
                <a:ea typeface="Arimo Bold"/>
                <a:cs typeface="Arimo Bold"/>
                <a:sym typeface="Arimo Bold"/>
              </a:rPr>
              <a:t>Every resp</a:t>
            </a:r>
            <a:r>
              <a:rPr lang="en-US" b="true" sz="1982">
                <a:solidFill>
                  <a:srgbClr val="000000"/>
                </a:solidFill>
                <a:latin typeface="Arimo Bold"/>
                <a:ea typeface="Arimo Bold"/>
                <a:cs typeface="Arimo Bold"/>
                <a:sym typeface="Arimo Bold"/>
              </a:rPr>
              <a:t>onse follows below structure</a:t>
            </a:r>
          </a:p>
          <a:p>
            <a:pPr algn="l" marL="427992" indent="-213996" lvl="1">
              <a:lnSpc>
                <a:spcPts val="2487"/>
              </a:lnSpc>
              <a:spcBef>
                <a:spcPct val="0"/>
              </a:spcBef>
              <a:buFont typeface="Arial"/>
              <a:buChar char="•"/>
            </a:pPr>
            <a:r>
              <a:rPr lang="en-US" sz="1982">
                <a:solidFill>
                  <a:srgbClr val="000000"/>
                </a:solidFill>
                <a:latin typeface="Arimo"/>
                <a:ea typeface="Arimo"/>
                <a:cs typeface="Arimo"/>
                <a:sym typeface="Arimo"/>
              </a:rPr>
              <a:t>Shows empathy and emotional support</a:t>
            </a:r>
          </a:p>
          <a:p>
            <a:pPr algn="l" marL="427992" indent="-213996" lvl="1">
              <a:lnSpc>
                <a:spcPts val="2487"/>
              </a:lnSpc>
              <a:spcBef>
                <a:spcPct val="0"/>
              </a:spcBef>
              <a:buFont typeface="Arial"/>
              <a:buChar char="•"/>
            </a:pPr>
            <a:r>
              <a:rPr lang="en-US" sz="1982">
                <a:solidFill>
                  <a:srgbClr val="000000"/>
                </a:solidFill>
                <a:latin typeface="Arimo"/>
                <a:ea typeface="Arimo"/>
                <a:cs typeface="Arimo"/>
                <a:sym typeface="Arimo"/>
              </a:rPr>
              <a:t>Rephrases the problem to confirm understanding.</a:t>
            </a:r>
          </a:p>
          <a:p>
            <a:pPr algn="l" marL="427992" indent="-213996" lvl="1">
              <a:lnSpc>
                <a:spcPts val="2487"/>
              </a:lnSpc>
              <a:spcBef>
                <a:spcPct val="0"/>
              </a:spcBef>
              <a:buFont typeface="Arial"/>
              <a:buChar char="•"/>
            </a:pPr>
            <a:r>
              <a:rPr lang="en-US" sz="1982">
                <a:solidFill>
                  <a:srgbClr val="000000"/>
                </a:solidFill>
                <a:latin typeface="Arimo"/>
                <a:ea typeface="Arimo"/>
                <a:cs typeface="Arimo"/>
                <a:sym typeface="Arimo"/>
              </a:rPr>
              <a:t>Provides a possible cause in simple terms .</a:t>
            </a:r>
          </a:p>
          <a:p>
            <a:pPr algn="l" marL="427992" indent="-213996" lvl="1">
              <a:lnSpc>
                <a:spcPts val="2487"/>
              </a:lnSpc>
              <a:spcBef>
                <a:spcPct val="0"/>
              </a:spcBef>
              <a:buFont typeface="Arial"/>
              <a:buChar char="•"/>
            </a:pPr>
            <a:r>
              <a:rPr lang="en-US" sz="1982">
                <a:solidFill>
                  <a:srgbClr val="000000"/>
                </a:solidFill>
                <a:latin typeface="Arimo"/>
                <a:ea typeface="Arimo"/>
                <a:cs typeface="Arimo"/>
                <a:sym typeface="Arimo"/>
              </a:rPr>
              <a:t>Offers context based on symptoms.</a:t>
            </a:r>
          </a:p>
          <a:p>
            <a:pPr algn="l" marL="427992" indent="-213996" lvl="1">
              <a:lnSpc>
                <a:spcPts val="2487"/>
              </a:lnSpc>
              <a:spcBef>
                <a:spcPct val="0"/>
              </a:spcBef>
              <a:buFont typeface="Arial"/>
              <a:buChar char="•"/>
            </a:pPr>
            <a:r>
              <a:rPr lang="en-US" sz="1982">
                <a:solidFill>
                  <a:srgbClr val="000000"/>
                </a:solidFill>
                <a:latin typeface="Arimo"/>
                <a:ea typeface="Arimo"/>
                <a:cs typeface="Arimo"/>
                <a:sym typeface="Arimo"/>
              </a:rPr>
              <a:t>Recommendations (Actionable Tips).</a:t>
            </a:r>
          </a:p>
          <a:p>
            <a:pPr algn="l" marL="427992" indent="-213996" lvl="1">
              <a:lnSpc>
                <a:spcPts val="2487"/>
              </a:lnSpc>
              <a:spcBef>
                <a:spcPct val="0"/>
              </a:spcBef>
              <a:buFont typeface="Arial"/>
              <a:buChar char="•"/>
            </a:pPr>
            <a:r>
              <a:rPr lang="en-US" sz="1982">
                <a:solidFill>
                  <a:srgbClr val="000000"/>
                </a:solidFill>
                <a:latin typeface="Arimo"/>
                <a:ea typeface="Arimo"/>
                <a:cs typeface="Arimo"/>
                <a:sym typeface="Arimo"/>
              </a:rPr>
              <a:t>A clear bullet point list of suggestions: Additional Medical Insight(RAg), Recommendation to See a Doctor (Boundary Setting), Ends with warmth and reassurance.</a:t>
            </a:r>
          </a:p>
          <a:p>
            <a:pPr algn="l">
              <a:lnSpc>
                <a:spcPts val="2487"/>
              </a:lnSpc>
              <a:spcBef>
                <a:spcPct val="0"/>
              </a:spcBef>
            </a:pPr>
          </a:p>
          <a:p>
            <a:pPr algn="l">
              <a:lnSpc>
                <a:spcPts val="2489"/>
              </a:lnSpc>
              <a:spcBef>
                <a:spcPct val="0"/>
              </a:spcBef>
            </a:pPr>
            <a:r>
              <a:rPr lang="en-US" b="true" sz="1982">
                <a:solidFill>
                  <a:srgbClr val="000000"/>
                </a:solidFill>
                <a:latin typeface="Arimo Bold"/>
                <a:ea typeface="Arimo Bold"/>
                <a:cs typeface="Arimo Bold"/>
                <a:sym typeface="Arimo Bold"/>
              </a:rPr>
              <a:t>Empathy → Validation → Education → Advice → Referral → Reassurance</a:t>
            </a:r>
          </a:p>
          <a:p>
            <a:pPr algn="l">
              <a:lnSpc>
                <a:spcPts val="2487"/>
              </a:lnSpc>
              <a:spcBef>
                <a:spcPct val="0"/>
              </a:spcBef>
            </a:pPr>
          </a:p>
        </p:txBody>
      </p:sp>
      <p:sp>
        <p:nvSpPr>
          <p:cNvPr name="TextBox 4" id="4"/>
          <p:cNvSpPr txBox="true"/>
          <p:nvPr/>
        </p:nvSpPr>
        <p:spPr>
          <a:xfrm rot="0">
            <a:off x="1028700" y="426275"/>
            <a:ext cx="5536522" cy="602425"/>
          </a:xfrm>
          <a:prstGeom prst="rect">
            <a:avLst/>
          </a:prstGeom>
        </p:spPr>
        <p:txBody>
          <a:bodyPr anchor="t" rtlCol="false" tIns="0" lIns="0" bIns="0" rIns="0">
            <a:spAutoFit/>
          </a:bodyPr>
          <a:lstStyle/>
          <a:p>
            <a:pPr algn="l">
              <a:lnSpc>
                <a:spcPts val="4646"/>
              </a:lnSpc>
              <a:spcBef>
                <a:spcPct val="0"/>
              </a:spcBef>
            </a:pPr>
            <a:r>
              <a:rPr lang="en-US" b="true" sz="3699">
                <a:solidFill>
                  <a:srgbClr val="000000"/>
                </a:solidFill>
                <a:latin typeface="Arimo Bold"/>
                <a:ea typeface="Arimo Bold"/>
                <a:cs typeface="Arimo Bold"/>
                <a:sym typeface="Arimo Bold"/>
              </a:rPr>
              <a:t>Response Structure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89036" y="1631008"/>
            <a:ext cx="10780341" cy="5969614"/>
          </a:xfrm>
          <a:custGeom>
            <a:avLst/>
            <a:gdLst/>
            <a:ahLst/>
            <a:cxnLst/>
            <a:rect r="r" b="b" t="t" l="l"/>
            <a:pathLst>
              <a:path h="5969614" w="10780341">
                <a:moveTo>
                  <a:pt x="0" y="0"/>
                </a:moveTo>
                <a:lnTo>
                  <a:pt x="10780342" y="0"/>
                </a:lnTo>
                <a:lnTo>
                  <a:pt x="10780342" y="5969614"/>
                </a:lnTo>
                <a:lnTo>
                  <a:pt x="0" y="5969614"/>
                </a:lnTo>
                <a:lnTo>
                  <a:pt x="0" y="0"/>
                </a:lnTo>
                <a:close/>
              </a:path>
            </a:pathLst>
          </a:custGeom>
          <a:blipFill>
            <a:blip r:embed="rId2"/>
            <a:stretch>
              <a:fillRect l="0" t="0" r="0" b="0"/>
            </a:stretch>
          </a:blipFill>
        </p:spPr>
      </p:sp>
      <p:sp>
        <p:nvSpPr>
          <p:cNvPr name="TextBox 3" id="3"/>
          <p:cNvSpPr txBox="true"/>
          <p:nvPr/>
        </p:nvSpPr>
        <p:spPr>
          <a:xfrm rot="0">
            <a:off x="1028700" y="739959"/>
            <a:ext cx="6252344" cy="529858"/>
          </a:xfrm>
          <a:prstGeom prst="rect">
            <a:avLst/>
          </a:prstGeom>
        </p:spPr>
        <p:txBody>
          <a:bodyPr anchor="t" rtlCol="false" tIns="0" lIns="0" bIns="0" rIns="0">
            <a:spAutoFit/>
          </a:bodyPr>
          <a:lstStyle/>
          <a:p>
            <a:pPr algn="ctr">
              <a:lnSpc>
                <a:spcPts val="4002"/>
              </a:lnSpc>
              <a:spcBef>
                <a:spcPct val="0"/>
              </a:spcBef>
            </a:pPr>
            <a:r>
              <a:rPr lang="en-US" b="true" sz="3187">
                <a:solidFill>
                  <a:srgbClr val="000000"/>
                </a:solidFill>
                <a:latin typeface="Arimo Bold"/>
                <a:ea typeface="Arimo Bold"/>
                <a:cs typeface="Arimo Bold"/>
                <a:sym typeface="Arimo Bold"/>
              </a:rPr>
              <a:t>Token and Contextual Reliability</a:t>
            </a:r>
          </a:p>
        </p:txBody>
      </p:sp>
      <p:sp>
        <p:nvSpPr>
          <p:cNvPr name="TextBox 4" id="4"/>
          <p:cNvSpPr txBox="true"/>
          <p:nvPr/>
        </p:nvSpPr>
        <p:spPr>
          <a:xfrm rot="0">
            <a:off x="11806962" y="1592908"/>
            <a:ext cx="5992687" cy="6898834"/>
          </a:xfrm>
          <a:prstGeom prst="rect">
            <a:avLst/>
          </a:prstGeom>
        </p:spPr>
        <p:txBody>
          <a:bodyPr anchor="t" rtlCol="false" tIns="0" lIns="0" bIns="0" rIns="0">
            <a:spAutoFit/>
          </a:bodyPr>
          <a:lstStyle/>
          <a:p>
            <a:pPr algn="l">
              <a:lnSpc>
                <a:spcPts val="2910"/>
              </a:lnSpc>
              <a:spcBef>
                <a:spcPct val="0"/>
              </a:spcBef>
            </a:pPr>
            <a:r>
              <a:rPr lang="en-US" sz="2318">
                <a:solidFill>
                  <a:srgbClr val="000000"/>
                </a:solidFill>
                <a:latin typeface="Arimo"/>
                <a:ea typeface="Arimo"/>
                <a:cs typeface="Arimo"/>
                <a:sym typeface="Arimo"/>
              </a:rPr>
              <a:t>Model demonstrates a clear ability to adapt its response length and detail based on the number of tokens in the user input. </a:t>
            </a:r>
          </a:p>
          <a:p>
            <a:pPr algn="l">
              <a:lnSpc>
                <a:spcPts val="2910"/>
              </a:lnSpc>
              <a:spcBef>
                <a:spcPct val="0"/>
              </a:spcBef>
            </a:pPr>
          </a:p>
          <a:p>
            <a:pPr algn="l">
              <a:lnSpc>
                <a:spcPts val="2910"/>
              </a:lnSpc>
              <a:spcBef>
                <a:spcPct val="0"/>
              </a:spcBef>
            </a:pPr>
            <a:r>
              <a:rPr lang="en-US" sz="2318">
                <a:solidFill>
                  <a:srgbClr val="000000"/>
                </a:solidFill>
                <a:latin typeface="Arimo"/>
                <a:ea typeface="Arimo"/>
                <a:cs typeface="Arimo"/>
                <a:sym typeface="Arimo"/>
              </a:rPr>
              <a:t> This token-aware behavior suggests that the model isn't just retrieving memorized patterns—it’s actively processing the depth of information provided. </a:t>
            </a:r>
          </a:p>
          <a:p>
            <a:pPr algn="l">
              <a:lnSpc>
                <a:spcPts val="2910"/>
              </a:lnSpc>
              <a:spcBef>
                <a:spcPct val="0"/>
              </a:spcBef>
            </a:pPr>
          </a:p>
          <a:p>
            <a:pPr algn="l">
              <a:lnSpc>
                <a:spcPts val="2910"/>
              </a:lnSpc>
              <a:spcBef>
                <a:spcPct val="0"/>
              </a:spcBef>
            </a:pPr>
            <a:r>
              <a:rPr lang="en-US" sz="2318">
                <a:solidFill>
                  <a:srgbClr val="000000"/>
                </a:solidFill>
                <a:latin typeface="Arimo"/>
                <a:ea typeface="Arimo"/>
                <a:cs typeface="Arimo"/>
                <a:sym typeface="Arimo"/>
              </a:rPr>
              <a:t>For example, when users describe multiple symptoms or unresolved issues, the model naturally adds context like the possible role of gastritis, esophagitis, or systemic factors. It also introduces clarifying language and safety disclaimers, especially when discussing medications or procedures, such as “pantoprazole should be used under medical guidance.”</a:t>
            </a:r>
          </a:p>
          <a:p>
            <a:pPr algn="l">
              <a:lnSpc>
                <a:spcPts val="2911"/>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256736" y="1540191"/>
            <a:ext cx="9835120" cy="5470786"/>
          </a:xfrm>
          <a:custGeom>
            <a:avLst/>
            <a:gdLst/>
            <a:ahLst/>
            <a:cxnLst/>
            <a:rect r="r" b="b" t="t" l="l"/>
            <a:pathLst>
              <a:path h="5470786" w="9835120">
                <a:moveTo>
                  <a:pt x="0" y="0"/>
                </a:moveTo>
                <a:lnTo>
                  <a:pt x="9835120" y="0"/>
                </a:lnTo>
                <a:lnTo>
                  <a:pt x="9835120" y="5470785"/>
                </a:lnTo>
                <a:lnTo>
                  <a:pt x="0" y="5470785"/>
                </a:lnTo>
                <a:lnTo>
                  <a:pt x="0" y="0"/>
                </a:lnTo>
                <a:close/>
              </a:path>
            </a:pathLst>
          </a:custGeom>
          <a:blipFill>
            <a:blip r:embed="rId2"/>
            <a:stretch>
              <a:fillRect l="0" t="0" r="0" b="0"/>
            </a:stretch>
          </a:blipFill>
        </p:spPr>
      </p:sp>
      <p:sp>
        <p:nvSpPr>
          <p:cNvPr name="TextBox 3" id="3"/>
          <p:cNvSpPr txBox="true"/>
          <p:nvPr/>
        </p:nvSpPr>
        <p:spPr>
          <a:xfrm rot="0">
            <a:off x="1256736" y="772587"/>
            <a:ext cx="2930426" cy="483650"/>
          </a:xfrm>
          <a:prstGeom prst="rect">
            <a:avLst/>
          </a:prstGeom>
        </p:spPr>
        <p:txBody>
          <a:bodyPr anchor="t" rtlCol="false" tIns="0" lIns="0" bIns="0" rIns="0">
            <a:spAutoFit/>
          </a:bodyPr>
          <a:lstStyle/>
          <a:p>
            <a:pPr algn="ctr">
              <a:lnSpc>
                <a:spcPts val="3751"/>
              </a:lnSpc>
              <a:spcBef>
                <a:spcPct val="0"/>
              </a:spcBef>
            </a:pPr>
            <a:r>
              <a:rPr lang="en-US" b="true" sz="2987">
                <a:solidFill>
                  <a:srgbClr val="000000"/>
                </a:solidFill>
                <a:latin typeface="Arimo Bold"/>
                <a:ea typeface="Arimo Bold"/>
                <a:cs typeface="Arimo Bold"/>
                <a:sym typeface="Arimo Bold"/>
              </a:rPr>
              <a:t>AI Explainability</a:t>
            </a:r>
          </a:p>
        </p:txBody>
      </p:sp>
      <p:sp>
        <p:nvSpPr>
          <p:cNvPr name="TextBox 4" id="4"/>
          <p:cNvSpPr txBox="true"/>
          <p:nvPr/>
        </p:nvSpPr>
        <p:spPr>
          <a:xfrm rot="0">
            <a:off x="12025027" y="1267171"/>
            <a:ext cx="5910678" cy="6889529"/>
          </a:xfrm>
          <a:prstGeom prst="rect">
            <a:avLst/>
          </a:prstGeom>
        </p:spPr>
        <p:txBody>
          <a:bodyPr anchor="t" rtlCol="false" tIns="0" lIns="0" bIns="0" rIns="0">
            <a:spAutoFit/>
          </a:bodyPr>
          <a:lstStyle/>
          <a:p>
            <a:pPr algn="l">
              <a:lnSpc>
                <a:spcPts val="2870"/>
              </a:lnSpc>
              <a:spcBef>
                <a:spcPct val="0"/>
              </a:spcBef>
            </a:pPr>
            <a:r>
              <a:rPr lang="en-US" sz="2287">
                <a:solidFill>
                  <a:srgbClr val="000000"/>
                </a:solidFill>
                <a:latin typeface="Arimo"/>
                <a:ea typeface="Arimo"/>
                <a:cs typeface="Arimo"/>
                <a:sym typeface="Arimo"/>
              </a:rPr>
              <a:t>Model demonstrates a high degree of explainability through its clear structure, medically grounded reasoning, and patient-centered communication. </a:t>
            </a:r>
          </a:p>
          <a:p>
            <a:pPr algn="l">
              <a:lnSpc>
                <a:spcPts val="2870"/>
              </a:lnSpc>
              <a:spcBef>
                <a:spcPct val="0"/>
              </a:spcBef>
            </a:pPr>
          </a:p>
          <a:p>
            <a:pPr algn="l">
              <a:lnSpc>
                <a:spcPts val="2870"/>
              </a:lnSpc>
              <a:spcBef>
                <a:spcPct val="0"/>
              </a:spcBef>
            </a:pPr>
            <a:r>
              <a:rPr lang="en-US" sz="2287">
                <a:solidFill>
                  <a:srgbClr val="000000"/>
                </a:solidFill>
                <a:latin typeface="Arimo"/>
                <a:ea typeface="Arimo"/>
                <a:cs typeface="Arimo"/>
                <a:sym typeface="Arimo"/>
              </a:rPr>
              <a:t>In this interaction, the model rephrases and contextualizes the patient’s concerns—weight gain, elevated blood sugar, high HbA1c, and dark skin patches—before presenting a step-by-step explanation of potential causes such as insulin resistance in type 1 diabetes.</a:t>
            </a:r>
          </a:p>
          <a:p>
            <a:pPr algn="l">
              <a:lnSpc>
                <a:spcPts val="2870"/>
              </a:lnSpc>
              <a:spcBef>
                <a:spcPct val="0"/>
              </a:spcBef>
            </a:pPr>
          </a:p>
          <a:p>
            <a:pPr algn="l">
              <a:lnSpc>
                <a:spcPts val="2872"/>
              </a:lnSpc>
              <a:spcBef>
                <a:spcPct val="0"/>
              </a:spcBef>
            </a:pPr>
            <a:r>
              <a:rPr lang="en-US" sz="2287">
                <a:solidFill>
                  <a:srgbClr val="000000"/>
                </a:solidFill>
                <a:latin typeface="Arimo"/>
                <a:ea typeface="Arimo"/>
                <a:cs typeface="Arimo"/>
                <a:sym typeface="Arimo"/>
              </a:rPr>
              <a:t> Each medical term is defined in accessible language, and the model logically connects symptoms to their physiological implications. The use of bolded headers, bullet points, and grouped action items enhances interpretability and guides the user through both the reasoning process and next steps.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437959" y="1216557"/>
            <a:ext cx="15968183" cy="5908853"/>
          </a:xfrm>
          <a:prstGeom prst="rect">
            <a:avLst/>
          </a:prstGeom>
        </p:spPr>
        <p:txBody>
          <a:bodyPr anchor="t" rtlCol="false" tIns="0" lIns="0" bIns="0" rIns="0">
            <a:spAutoFit/>
          </a:bodyPr>
          <a:lstStyle/>
          <a:p>
            <a:pPr algn="just">
              <a:lnSpc>
                <a:spcPts val="3052"/>
              </a:lnSpc>
            </a:pPr>
            <a:r>
              <a:rPr lang="en-US" sz="2432" b="true">
                <a:solidFill>
                  <a:srgbClr val="000000"/>
                </a:solidFill>
                <a:latin typeface="Arimo Bold"/>
                <a:ea typeface="Arimo Bold"/>
                <a:cs typeface="Arimo Bold"/>
                <a:sym typeface="Arimo Bold"/>
              </a:rPr>
              <a:t>Achievements in Solving Target Problems</a:t>
            </a:r>
          </a:p>
          <a:p>
            <a:pPr algn="just" marL="525120" indent="-262560" lvl="1">
              <a:lnSpc>
                <a:spcPts val="3052"/>
              </a:lnSpc>
              <a:buFont typeface="Arial"/>
              <a:buChar char="•"/>
            </a:pPr>
            <a:r>
              <a:rPr lang="en-US" b="true" sz="2432">
                <a:solidFill>
                  <a:srgbClr val="000000"/>
                </a:solidFill>
                <a:latin typeface="Arimo Bold"/>
                <a:ea typeface="Arimo Bold"/>
                <a:cs typeface="Arimo Bold"/>
                <a:sym typeface="Arimo Bold"/>
              </a:rPr>
              <a:t>Unified Multi-Source Medical Data: </a:t>
            </a:r>
            <a:r>
              <a:rPr lang="en-US" sz="2432">
                <a:solidFill>
                  <a:srgbClr val="000000"/>
                </a:solidFill>
                <a:latin typeface="Arimo"/>
                <a:ea typeface="Arimo"/>
                <a:cs typeface="Arimo"/>
                <a:sym typeface="Arimo"/>
              </a:rPr>
              <a:t>Central knowledge base (Neo4j graph: 400k+ relations, Vector DB embeddings, GCS &amp; Dataflow integration).</a:t>
            </a:r>
          </a:p>
          <a:p>
            <a:pPr algn="just" marL="525120" indent="-262560" lvl="1">
              <a:lnSpc>
                <a:spcPts val="3052"/>
              </a:lnSpc>
              <a:buFont typeface="Arial"/>
              <a:buChar char="•"/>
            </a:pPr>
            <a:r>
              <a:rPr lang="en-US" b="true" sz="2432">
                <a:solidFill>
                  <a:srgbClr val="000000"/>
                </a:solidFill>
                <a:latin typeface="Arimo Bold"/>
                <a:ea typeface="Arimo Bold"/>
                <a:cs typeface="Arimo Bold"/>
                <a:sym typeface="Arimo Bold"/>
              </a:rPr>
              <a:t>End-to-End Automation: </a:t>
            </a:r>
            <a:r>
              <a:rPr lang="en-US" sz="2432">
                <a:solidFill>
                  <a:srgbClr val="000000"/>
                </a:solidFill>
                <a:latin typeface="Arimo"/>
                <a:ea typeface="Arimo"/>
                <a:cs typeface="Arimo"/>
                <a:sym typeface="Arimo"/>
              </a:rPr>
              <a:t>Apache Airflow (Cloud Composer) automates ingestion, preprocessing, fine-tuning, deployment—reducing manual errors.</a:t>
            </a:r>
          </a:p>
          <a:p>
            <a:pPr algn="just" marL="525120" indent="-262560" lvl="1">
              <a:lnSpc>
                <a:spcPts val="3052"/>
              </a:lnSpc>
              <a:buFont typeface="Arial"/>
              <a:buChar char="•"/>
            </a:pPr>
            <a:r>
              <a:rPr lang="en-US" b="true" sz="2432">
                <a:solidFill>
                  <a:srgbClr val="000000"/>
                </a:solidFill>
                <a:latin typeface="Arimo Bold"/>
                <a:ea typeface="Arimo Bold"/>
                <a:cs typeface="Arimo Bold"/>
                <a:sym typeface="Arimo Bold"/>
              </a:rPr>
              <a:t>Hybrid Architecture (LLM+RAG+Graph): </a:t>
            </a:r>
            <a:r>
              <a:rPr lang="en-US" sz="2432">
                <a:solidFill>
                  <a:srgbClr val="000000"/>
                </a:solidFill>
                <a:latin typeface="Arimo"/>
                <a:ea typeface="Arimo"/>
                <a:cs typeface="Arimo"/>
                <a:sym typeface="Arimo"/>
              </a:rPr>
              <a:t>Combines semantic search (Vertex AI), Neo4j reasoning, and fine-tuned LLM for traceable, accurate responses.</a:t>
            </a:r>
          </a:p>
          <a:p>
            <a:pPr algn="just">
              <a:lnSpc>
                <a:spcPts val="2550"/>
              </a:lnSpc>
            </a:pPr>
          </a:p>
          <a:p>
            <a:pPr algn="just">
              <a:lnSpc>
                <a:spcPts val="2550"/>
              </a:lnSpc>
            </a:pPr>
          </a:p>
          <a:p>
            <a:pPr algn="just">
              <a:lnSpc>
                <a:spcPts val="2550"/>
              </a:lnSpc>
            </a:pPr>
          </a:p>
          <a:p>
            <a:pPr algn="just">
              <a:lnSpc>
                <a:spcPts val="2550"/>
              </a:lnSpc>
            </a:pPr>
          </a:p>
          <a:p>
            <a:pPr algn="just">
              <a:lnSpc>
                <a:spcPts val="2550"/>
              </a:lnSpc>
            </a:pPr>
          </a:p>
          <a:p>
            <a:pPr algn="just">
              <a:lnSpc>
                <a:spcPts val="2550"/>
              </a:lnSpc>
            </a:pPr>
          </a:p>
          <a:p>
            <a:pPr algn="just">
              <a:lnSpc>
                <a:spcPts val="2550"/>
              </a:lnSpc>
            </a:pPr>
          </a:p>
          <a:p>
            <a:pPr algn="just">
              <a:lnSpc>
                <a:spcPts val="2550"/>
              </a:lnSpc>
            </a:pPr>
          </a:p>
          <a:p>
            <a:pPr algn="just">
              <a:lnSpc>
                <a:spcPts val="2550"/>
              </a:lnSpc>
            </a:pPr>
          </a:p>
          <a:p>
            <a:pPr algn="just">
              <a:lnSpc>
                <a:spcPts val="2552"/>
              </a:lnSpc>
              <a:spcBef>
                <a:spcPct val="0"/>
              </a:spcBef>
            </a:pPr>
          </a:p>
        </p:txBody>
      </p:sp>
      <p:sp>
        <p:nvSpPr>
          <p:cNvPr name="TextBox 3" id="3"/>
          <p:cNvSpPr txBox="true"/>
          <p:nvPr/>
        </p:nvSpPr>
        <p:spPr>
          <a:xfrm rot="0">
            <a:off x="437959" y="426266"/>
            <a:ext cx="7657133" cy="602434"/>
          </a:xfrm>
          <a:prstGeom prst="rect">
            <a:avLst/>
          </a:prstGeom>
        </p:spPr>
        <p:txBody>
          <a:bodyPr anchor="t" rtlCol="false" tIns="0" lIns="0" bIns="0" rIns="0">
            <a:spAutoFit/>
          </a:bodyPr>
          <a:lstStyle/>
          <a:p>
            <a:pPr algn="ctr">
              <a:lnSpc>
                <a:spcPts val="4644"/>
              </a:lnSpc>
              <a:spcBef>
                <a:spcPct val="0"/>
              </a:spcBef>
            </a:pPr>
            <a:r>
              <a:rPr lang="en-US" b="true" sz="3698">
                <a:solidFill>
                  <a:srgbClr val="000000"/>
                </a:solidFill>
                <a:latin typeface="Arimo Bold"/>
                <a:ea typeface="Arimo Bold"/>
                <a:cs typeface="Arimo Bold"/>
                <a:sym typeface="Arimo Bold"/>
              </a:rPr>
              <a:t>6.2 Achievements and Constraints</a:t>
            </a:r>
          </a:p>
        </p:txBody>
      </p:sp>
      <p:sp>
        <p:nvSpPr>
          <p:cNvPr name="Freeform 4" id="4"/>
          <p:cNvSpPr/>
          <p:nvPr/>
        </p:nvSpPr>
        <p:spPr>
          <a:xfrm flipH="false" flipV="false" rot="0">
            <a:off x="1028700" y="4302064"/>
            <a:ext cx="9849555" cy="4481547"/>
          </a:xfrm>
          <a:custGeom>
            <a:avLst/>
            <a:gdLst/>
            <a:ahLst/>
            <a:cxnLst/>
            <a:rect r="r" b="b" t="t" l="l"/>
            <a:pathLst>
              <a:path h="4481547" w="9849555">
                <a:moveTo>
                  <a:pt x="0" y="0"/>
                </a:moveTo>
                <a:lnTo>
                  <a:pt x="9849555" y="0"/>
                </a:lnTo>
                <a:lnTo>
                  <a:pt x="9849555" y="4481547"/>
                </a:lnTo>
                <a:lnTo>
                  <a:pt x="0" y="4481547"/>
                </a:lnTo>
                <a:lnTo>
                  <a:pt x="0" y="0"/>
                </a:lnTo>
                <a:close/>
              </a:path>
            </a:pathLst>
          </a:custGeom>
          <a:blipFill>
            <a:blip r:embed="rId2"/>
            <a:stretch>
              <a:fillRect l="0" t="0" r="0" b="0"/>
            </a:stretch>
          </a:blipFill>
        </p:spPr>
      </p:sp>
      <p:sp>
        <p:nvSpPr>
          <p:cNvPr name="TextBox 5" id="5"/>
          <p:cNvSpPr txBox="true"/>
          <p:nvPr/>
        </p:nvSpPr>
        <p:spPr>
          <a:xfrm rot="0">
            <a:off x="2223121" y="9290741"/>
            <a:ext cx="7134787" cy="319984"/>
          </a:xfrm>
          <a:prstGeom prst="rect">
            <a:avLst/>
          </a:prstGeom>
        </p:spPr>
        <p:txBody>
          <a:bodyPr anchor="t" rtlCol="false" tIns="0" lIns="0" bIns="0" rIns="0">
            <a:spAutoFit/>
          </a:bodyPr>
          <a:lstStyle/>
          <a:p>
            <a:pPr algn="ctr">
              <a:lnSpc>
                <a:spcPts val="2496"/>
              </a:lnSpc>
              <a:spcBef>
                <a:spcPct val="0"/>
              </a:spcBef>
            </a:pPr>
            <a:r>
              <a:rPr lang="en-US" b="true" sz="1988">
                <a:solidFill>
                  <a:srgbClr val="000000"/>
                </a:solidFill>
                <a:latin typeface="Arimo Bold"/>
                <a:ea typeface="Arimo Bold"/>
                <a:cs typeface="Arimo Bold"/>
                <a:sym typeface="Arimo Bold"/>
              </a:rPr>
              <a:t>End-t</a:t>
            </a:r>
            <a:r>
              <a:rPr lang="en-US" b="true" sz="1988">
                <a:solidFill>
                  <a:srgbClr val="000000"/>
                </a:solidFill>
                <a:latin typeface="Arimo Bold"/>
                <a:ea typeface="Arimo Bold"/>
                <a:cs typeface="Arimo Bold"/>
                <a:sym typeface="Arimo Bold"/>
              </a:rPr>
              <a:t>o-End Automation Using Airflow and Cloud Composer</a:t>
            </a:r>
          </a:p>
        </p:txBody>
      </p:sp>
      <p:sp>
        <p:nvSpPr>
          <p:cNvPr name="Freeform 6" id="6"/>
          <p:cNvSpPr/>
          <p:nvPr/>
        </p:nvSpPr>
        <p:spPr>
          <a:xfrm flipH="false" flipV="false" rot="0">
            <a:off x="12507264" y="3880675"/>
            <a:ext cx="3898878" cy="4902937"/>
          </a:xfrm>
          <a:custGeom>
            <a:avLst/>
            <a:gdLst/>
            <a:ahLst/>
            <a:cxnLst/>
            <a:rect r="r" b="b" t="t" l="l"/>
            <a:pathLst>
              <a:path h="4902937" w="3898878">
                <a:moveTo>
                  <a:pt x="0" y="0"/>
                </a:moveTo>
                <a:lnTo>
                  <a:pt x="3898878" y="0"/>
                </a:lnTo>
                <a:lnTo>
                  <a:pt x="3898878" y="4902936"/>
                </a:lnTo>
                <a:lnTo>
                  <a:pt x="0" y="4902936"/>
                </a:lnTo>
                <a:lnTo>
                  <a:pt x="0" y="0"/>
                </a:lnTo>
                <a:close/>
              </a:path>
            </a:pathLst>
          </a:custGeom>
          <a:blipFill>
            <a:blip r:embed="rId3"/>
            <a:stretch>
              <a:fillRect l="0" t="0" r="0" b="0"/>
            </a:stretch>
          </a:blipFill>
        </p:spPr>
      </p:sp>
      <p:sp>
        <p:nvSpPr>
          <p:cNvPr name="TextBox 7" id="7"/>
          <p:cNvSpPr txBox="true"/>
          <p:nvPr/>
        </p:nvSpPr>
        <p:spPr>
          <a:xfrm rot="0">
            <a:off x="11894376" y="9302386"/>
            <a:ext cx="5364924" cy="588103"/>
          </a:xfrm>
          <a:prstGeom prst="rect">
            <a:avLst/>
          </a:prstGeom>
        </p:spPr>
        <p:txBody>
          <a:bodyPr anchor="t" rtlCol="false" tIns="0" lIns="0" bIns="0" rIns="0">
            <a:spAutoFit/>
          </a:bodyPr>
          <a:lstStyle/>
          <a:p>
            <a:pPr algn="ctr">
              <a:lnSpc>
                <a:spcPts val="2268"/>
              </a:lnSpc>
              <a:spcBef>
                <a:spcPct val="0"/>
              </a:spcBef>
            </a:pPr>
            <a:r>
              <a:rPr lang="en-US" b="true" sz="1806">
                <a:solidFill>
                  <a:srgbClr val="000000"/>
                </a:solidFill>
                <a:latin typeface="Arimo Bold"/>
                <a:ea typeface="Arimo Bold"/>
                <a:cs typeface="Arimo Bold"/>
                <a:sym typeface="Arimo Bold"/>
              </a:rPr>
              <a:t>Hybrid Architect</a:t>
            </a:r>
            <a:r>
              <a:rPr lang="en-US" b="true" sz="1806">
                <a:solidFill>
                  <a:srgbClr val="000000"/>
                </a:solidFill>
                <a:latin typeface="Arimo Bold"/>
                <a:ea typeface="Arimo Bold"/>
                <a:cs typeface="Arimo Bold"/>
                <a:sym typeface="Arimo Bold"/>
              </a:rPr>
              <a:t>ure Implementation (LLM + RAG + Graph)</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804626" y="2727479"/>
            <a:ext cx="5008635" cy="6124303"/>
          </a:xfrm>
          <a:custGeom>
            <a:avLst/>
            <a:gdLst/>
            <a:ahLst/>
            <a:cxnLst/>
            <a:rect r="r" b="b" t="t" l="l"/>
            <a:pathLst>
              <a:path h="6124303" w="5008635">
                <a:moveTo>
                  <a:pt x="0" y="0"/>
                </a:moveTo>
                <a:lnTo>
                  <a:pt x="5008635" y="0"/>
                </a:lnTo>
                <a:lnTo>
                  <a:pt x="5008635" y="6124302"/>
                </a:lnTo>
                <a:lnTo>
                  <a:pt x="0" y="6124302"/>
                </a:lnTo>
                <a:lnTo>
                  <a:pt x="0" y="0"/>
                </a:lnTo>
                <a:close/>
              </a:path>
            </a:pathLst>
          </a:custGeom>
          <a:blipFill>
            <a:blip r:embed="rId2"/>
            <a:stretch>
              <a:fillRect l="0" t="0" r="0" b="0"/>
            </a:stretch>
          </a:blipFill>
        </p:spPr>
      </p:sp>
      <p:sp>
        <p:nvSpPr>
          <p:cNvPr name="Freeform 3" id="3"/>
          <p:cNvSpPr/>
          <p:nvPr/>
        </p:nvSpPr>
        <p:spPr>
          <a:xfrm flipH="false" flipV="false" rot="0">
            <a:off x="8570414" y="2727479"/>
            <a:ext cx="7316938" cy="2707267"/>
          </a:xfrm>
          <a:custGeom>
            <a:avLst/>
            <a:gdLst/>
            <a:ahLst/>
            <a:cxnLst/>
            <a:rect r="r" b="b" t="t" l="l"/>
            <a:pathLst>
              <a:path h="2707267" w="7316938">
                <a:moveTo>
                  <a:pt x="0" y="0"/>
                </a:moveTo>
                <a:lnTo>
                  <a:pt x="7316939" y="0"/>
                </a:lnTo>
                <a:lnTo>
                  <a:pt x="7316939" y="2707267"/>
                </a:lnTo>
                <a:lnTo>
                  <a:pt x="0" y="2707267"/>
                </a:lnTo>
                <a:lnTo>
                  <a:pt x="0" y="0"/>
                </a:lnTo>
                <a:close/>
              </a:path>
            </a:pathLst>
          </a:custGeom>
          <a:blipFill>
            <a:blip r:embed="rId3"/>
            <a:stretch>
              <a:fillRect l="0" t="0" r="0" b="0"/>
            </a:stretch>
          </a:blipFill>
        </p:spPr>
      </p:sp>
      <p:sp>
        <p:nvSpPr>
          <p:cNvPr name="Freeform 4" id="4"/>
          <p:cNvSpPr/>
          <p:nvPr/>
        </p:nvSpPr>
        <p:spPr>
          <a:xfrm flipH="false" flipV="false" rot="0">
            <a:off x="7782668" y="5723464"/>
            <a:ext cx="8892431" cy="3128317"/>
          </a:xfrm>
          <a:custGeom>
            <a:avLst/>
            <a:gdLst/>
            <a:ahLst/>
            <a:cxnLst/>
            <a:rect r="r" b="b" t="t" l="l"/>
            <a:pathLst>
              <a:path h="3128317" w="8892431">
                <a:moveTo>
                  <a:pt x="0" y="0"/>
                </a:moveTo>
                <a:lnTo>
                  <a:pt x="8892431" y="0"/>
                </a:lnTo>
                <a:lnTo>
                  <a:pt x="8892431" y="3128317"/>
                </a:lnTo>
                <a:lnTo>
                  <a:pt x="0" y="3128317"/>
                </a:lnTo>
                <a:lnTo>
                  <a:pt x="0" y="0"/>
                </a:lnTo>
                <a:close/>
              </a:path>
            </a:pathLst>
          </a:custGeom>
          <a:blipFill>
            <a:blip r:embed="rId4"/>
            <a:stretch>
              <a:fillRect l="0" t="0" r="0" b="-21519"/>
            </a:stretch>
          </a:blipFill>
        </p:spPr>
      </p:sp>
      <p:sp>
        <p:nvSpPr>
          <p:cNvPr name="TextBox 5" id="5"/>
          <p:cNvSpPr txBox="true"/>
          <p:nvPr/>
        </p:nvSpPr>
        <p:spPr>
          <a:xfrm rot="0">
            <a:off x="340505" y="694569"/>
            <a:ext cx="17947495" cy="2032910"/>
          </a:xfrm>
          <a:prstGeom prst="rect">
            <a:avLst/>
          </a:prstGeom>
        </p:spPr>
        <p:txBody>
          <a:bodyPr anchor="t" rtlCol="false" tIns="0" lIns="0" bIns="0" rIns="0">
            <a:spAutoFit/>
          </a:bodyPr>
          <a:lstStyle/>
          <a:p>
            <a:pPr algn="l">
              <a:lnSpc>
                <a:spcPts val="3206"/>
              </a:lnSpc>
              <a:spcBef>
                <a:spcPct val="0"/>
              </a:spcBef>
            </a:pPr>
            <a:r>
              <a:rPr lang="en-US" b="true" sz="2552">
                <a:solidFill>
                  <a:srgbClr val="000000"/>
                </a:solidFill>
                <a:latin typeface="Arimo Bold"/>
                <a:ea typeface="Arimo Bold"/>
                <a:cs typeface="Arimo Bold"/>
                <a:sym typeface="Arimo Bold"/>
              </a:rPr>
              <a:t>Fine-Tuned LLMs Outperformed Baselines: </a:t>
            </a:r>
            <a:r>
              <a:rPr lang="en-US" sz="2552">
                <a:solidFill>
                  <a:srgbClr val="000000"/>
                </a:solidFill>
                <a:latin typeface="Arimo"/>
                <a:ea typeface="Arimo"/>
                <a:cs typeface="Arimo"/>
                <a:sym typeface="Arimo"/>
              </a:rPr>
              <a:t>BioMistral, MedAlpaca, Medllama2, Gemma, DeepSeek fine-tuned with clinical QA datasets; improved evaluation metrics</a:t>
            </a:r>
          </a:p>
          <a:p>
            <a:pPr algn="l">
              <a:lnSpc>
                <a:spcPts val="3206"/>
              </a:lnSpc>
              <a:spcBef>
                <a:spcPct val="0"/>
              </a:spcBef>
            </a:pPr>
            <a:r>
              <a:rPr lang="en-US" b="true" sz="2552">
                <a:solidFill>
                  <a:srgbClr val="000000"/>
                </a:solidFill>
                <a:latin typeface="Arimo Bold"/>
                <a:ea typeface="Arimo Bold"/>
                <a:cs typeface="Arimo Bold"/>
                <a:sym typeface="Arimo Bold"/>
              </a:rPr>
              <a:t>Conversational Agent (Voice/Text): </a:t>
            </a:r>
            <a:r>
              <a:rPr lang="en-US" sz="2552">
                <a:solidFill>
                  <a:srgbClr val="000000"/>
                </a:solidFill>
                <a:latin typeface="Arimo"/>
                <a:ea typeface="Arimo"/>
                <a:cs typeface="Arimo"/>
                <a:sym typeface="Arimo"/>
              </a:rPr>
              <a:t>Multimodal interface using Whisper API for voice transcription, enhancing accessibility and user interaction.</a:t>
            </a:r>
          </a:p>
          <a:p>
            <a:pPr algn="l">
              <a:lnSpc>
                <a:spcPts val="3206"/>
              </a:lnSpc>
              <a:spcBef>
                <a:spcPct val="0"/>
              </a:spcBef>
            </a:pPr>
          </a:p>
        </p:txBody>
      </p:sp>
      <p:sp>
        <p:nvSpPr>
          <p:cNvPr name="TextBox 6" id="6"/>
          <p:cNvSpPr txBox="true"/>
          <p:nvPr/>
        </p:nvSpPr>
        <p:spPr>
          <a:xfrm rot="0">
            <a:off x="523838" y="9229725"/>
            <a:ext cx="6566236" cy="374311"/>
          </a:xfrm>
          <a:prstGeom prst="rect">
            <a:avLst/>
          </a:prstGeom>
        </p:spPr>
        <p:txBody>
          <a:bodyPr anchor="t" rtlCol="false" tIns="0" lIns="0" bIns="0" rIns="0">
            <a:spAutoFit/>
          </a:bodyPr>
          <a:lstStyle/>
          <a:p>
            <a:pPr algn="ctr">
              <a:lnSpc>
                <a:spcPts val="2872"/>
              </a:lnSpc>
              <a:spcBef>
                <a:spcPct val="0"/>
              </a:spcBef>
            </a:pPr>
            <a:r>
              <a:rPr lang="en-US" b="true" sz="2287">
                <a:solidFill>
                  <a:srgbClr val="000000"/>
                </a:solidFill>
                <a:latin typeface="Arimo Bold"/>
                <a:ea typeface="Arimo Bold"/>
                <a:cs typeface="Arimo Bold"/>
                <a:sym typeface="Arimo Bold"/>
              </a:rPr>
              <a:t>C</a:t>
            </a:r>
            <a:r>
              <a:rPr lang="en-US" b="true" sz="2287">
                <a:solidFill>
                  <a:srgbClr val="000000"/>
                </a:solidFill>
                <a:latin typeface="Arimo Bold"/>
                <a:ea typeface="Arimo Bold"/>
                <a:cs typeface="Arimo Bold"/>
                <a:sym typeface="Arimo Bold"/>
              </a:rPr>
              <a:t>onversational Agent with Text Interaction</a:t>
            </a:r>
          </a:p>
        </p:txBody>
      </p:sp>
      <p:sp>
        <p:nvSpPr>
          <p:cNvPr name="TextBox 7" id="7"/>
          <p:cNvSpPr txBox="true"/>
          <p:nvPr/>
        </p:nvSpPr>
        <p:spPr>
          <a:xfrm rot="0">
            <a:off x="10208722" y="9456066"/>
            <a:ext cx="5469582" cy="373603"/>
          </a:xfrm>
          <a:prstGeom prst="rect">
            <a:avLst/>
          </a:prstGeom>
        </p:spPr>
        <p:txBody>
          <a:bodyPr anchor="t" rtlCol="false" tIns="0" lIns="0" bIns="0" rIns="0">
            <a:spAutoFit/>
          </a:bodyPr>
          <a:lstStyle/>
          <a:p>
            <a:pPr algn="ctr">
              <a:lnSpc>
                <a:spcPts val="2998"/>
              </a:lnSpc>
              <a:spcBef>
                <a:spcPct val="0"/>
              </a:spcBef>
            </a:pPr>
            <a:r>
              <a:rPr lang="en-US" b="true" sz="2387">
                <a:solidFill>
                  <a:srgbClr val="000000"/>
                </a:solidFill>
                <a:latin typeface="Arimo Bold"/>
                <a:ea typeface="Arimo Bold"/>
                <a:cs typeface="Arimo Bold"/>
                <a:sym typeface="Arimo Bold"/>
              </a:rPr>
              <a:t>C</a:t>
            </a:r>
            <a:r>
              <a:rPr lang="en-US" b="true" sz="2387">
                <a:solidFill>
                  <a:srgbClr val="000000"/>
                </a:solidFill>
                <a:latin typeface="Arimo Bold"/>
                <a:ea typeface="Arimo Bold"/>
                <a:cs typeface="Arimo Bold"/>
                <a:sym typeface="Arimo Bold"/>
              </a:rPr>
              <a:t>onversational  with Voice Interaction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224074" y="4289450"/>
            <a:ext cx="8082988" cy="4296746"/>
          </a:xfrm>
          <a:custGeom>
            <a:avLst/>
            <a:gdLst/>
            <a:ahLst/>
            <a:cxnLst/>
            <a:rect r="r" b="b" t="t" l="l"/>
            <a:pathLst>
              <a:path h="4296746" w="8082988">
                <a:moveTo>
                  <a:pt x="0" y="0"/>
                </a:moveTo>
                <a:lnTo>
                  <a:pt x="8082988" y="0"/>
                </a:lnTo>
                <a:lnTo>
                  <a:pt x="8082988" y="4296746"/>
                </a:lnTo>
                <a:lnTo>
                  <a:pt x="0" y="4296746"/>
                </a:lnTo>
                <a:lnTo>
                  <a:pt x="0" y="0"/>
                </a:lnTo>
                <a:close/>
              </a:path>
            </a:pathLst>
          </a:custGeom>
          <a:blipFill>
            <a:blip r:embed="rId2"/>
            <a:stretch>
              <a:fillRect l="0" t="0" r="0" b="0"/>
            </a:stretch>
          </a:blipFill>
        </p:spPr>
      </p:sp>
      <p:sp>
        <p:nvSpPr>
          <p:cNvPr name="Freeform 3" id="3"/>
          <p:cNvSpPr/>
          <p:nvPr/>
        </p:nvSpPr>
        <p:spPr>
          <a:xfrm flipH="false" flipV="false" rot="0">
            <a:off x="8907493" y="4289450"/>
            <a:ext cx="8351807" cy="4447337"/>
          </a:xfrm>
          <a:custGeom>
            <a:avLst/>
            <a:gdLst/>
            <a:ahLst/>
            <a:cxnLst/>
            <a:rect r="r" b="b" t="t" l="l"/>
            <a:pathLst>
              <a:path h="4447337" w="8351807">
                <a:moveTo>
                  <a:pt x="0" y="0"/>
                </a:moveTo>
                <a:lnTo>
                  <a:pt x="8351807" y="0"/>
                </a:lnTo>
                <a:lnTo>
                  <a:pt x="8351807" y="4447337"/>
                </a:lnTo>
                <a:lnTo>
                  <a:pt x="0" y="4447337"/>
                </a:lnTo>
                <a:lnTo>
                  <a:pt x="0" y="0"/>
                </a:lnTo>
                <a:close/>
              </a:path>
            </a:pathLst>
          </a:custGeom>
          <a:blipFill>
            <a:blip r:embed="rId3"/>
            <a:stretch>
              <a:fillRect l="0" t="0" r="0" b="0"/>
            </a:stretch>
          </a:blipFill>
        </p:spPr>
      </p:sp>
      <p:sp>
        <p:nvSpPr>
          <p:cNvPr name="TextBox 4" id="4"/>
          <p:cNvSpPr txBox="true"/>
          <p:nvPr/>
        </p:nvSpPr>
        <p:spPr>
          <a:xfrm rot="0">
            <a:off x="427778" y="757638"/>
            <a:ext cx="17349894" cy="2467462"/>
          </a:xfrm>
          <a:prstGeom prst="rect">
            <a:avLst/>
          </a:prstGeom>
        </p:spPr>
        <p:txBody>
          <a:bodyPr anchor="t" rtlCol="false" tIns="0" lIns="0" bIns="0" rIns="0">
            <a:spAutoFit/>
          </a:bodyPr>
          <a:lstStyle/>
          <a:p>
            <a:pPr algn="l">
              <a:lnSpc>
                <a:spcPts val="3288"/>
              </a:lnSpc>
              <a:spcBef>
                <a:spcPct val="0"/>
              </a:spcBef>
            </a:pPr>
            <a:r>
              <a:rPr lang="en-US" b="true" sz="2618">
                <a:solidFill>
                  <a:srgbClr val="000000"/>
                </a:solidFill>
                <a:latin typeface="Arimo Bold"/>
                <a:ea typeface="Arimo Bold"/>
                <a:cs typeface="Arimo Bold"/>
                <a:sym typeface="Arimo Bold"/>
              </a:rPr>
              <a:t>Knowledge Graph + Vector DB Integration: </a:t>
            </a:r>
            <a:r>
              <a:rPr lang="en-US" sz="2618">
                <a:solidFill>
                  <a:srgbClr val="000000"/>
                </a:solidFill>
                <a:latin typeface="Arimo"/>
                <a:ea typeface="Arimo"/>
                <a:cs typeface="Arimo"/>
                <a:sym typeface="Arimo"/>
              </a:rPr>
              <a:t>Semantic retrieval (Vertex AI), structured reasoning (Neo4j), capturing comprehensive medical knowledge.</a:t>
            </a:r>
          </a:p>
          <a:p>
            <a:pPr algn="l">
              <a:lnSpc>
                <a:spcPts val="3288"/>
              </a:lnSpc>
              <a:spcBef>
                <a:spcPct val="0"/>
              </a:spcBef>
            </a:pPr>
            <a:r>
              <a:rPr lang="en-US" b="true" sz="2618">
                <a:solidFill>
                  <a:srgbClr val="000000"/>
                </a:solidFill>
                <a:latin typeface="Arimo Bold"/>
                <a:ea typeface="Arimo Bold"/>
                <a:cs typeface="Arimo Bold"/>
                <a:sym typeface="Arimo Bold"/>
              </a:rPr>
              <a:t>Scalable, Cloud-Native GCP Infrastructure: </a:t>
            </a:r>
            <a:r>
              <a:rPr lang="en-US" sz="2618">
                <a:solidFill>
                  <a:srgbClr val="000000"/>
                </a:solidFill>
                <a:latin typeface="Arimo"/>
                <a:ea typeface="Arimo"/>
                <a:cs typeface="Arimo"/>
                <a:sym typeface="Arimo"/>
              </a:rPr>
              <a:t>Robust ecosystem (Vertex AI, Dataflow, BigQuery, Cloud Storage, Cloud Functions), scalable and reliable under load.</a:t>
            </a:r>
          </a:p>
          <a:p>
            <a:pPr algn="l">
              <a:lnSpc>
                <a:spcPts val="3288"/>
              </a:lnSpc>
              <a:spcBef>
                <a:spcPct val="0"/>
              </a:spcBef>
            </a:pPr>
            <a:r>
              <a:rPr lang="en-US" b="true" sz="2618">
                <a:solidFill>
                  <a:srgbClr val="000000"/>
                </a:solidFill>
                <a:latin typeface="Arimo Bold"/>
                <a:ea typeface="Arimo Bold"/>
                <a:cs typeface="Arimo Bold"/>
                <a:sym typeface="Arimo Bold"/>
              </a:rPr>
              <a:t>HIPAA Compliance and Data Security: </a:t>
            </a:r>
            <a:r>
              <a:rPr lang="en-US" sz="2618">
                <a:solidFill>
                  <a:srgbClr val="000000"/>
                </a:solidFill>
                <a:latin typeface="Arimo"/>
                <a:ea typeface="Arimo"/>
                <a:cs typeface="Arimo"/>
                <a:sym typeface="Arimo"/>
              </a:rPr>
              <a:t>Data anonymization, IAM access control, secure networking, compliance monitoring ensuring regulatory adherence.</a:t>
            </a:r>
          </a:p>
        </p:txBody>
      </p:sp>
      <p:sp>
        <p:nvSpPr>
          <p:cNvPr name="TextBox 5" id="5"/>
          <p:cNvSpPr txBox="true"/>
          <p:nvPr/>
        </p:nvSpPr>
        <p:spPr>
          <a:xfrm rot="0">
            <a:off x="9176312" y="9047730"/>
            <a:ext cx="8082988" cy="355882"/>
          </a:xfrm>
          <a:prstGeom prst="rect">
            <a:avLst/>
          </a:prstGeom>
        </p:spPr>
        <p:txBody>
          <a:bodyPr anchor="t" rtlCol="false" tIns="0" lIns="0" bIns="0" rIns="0">
            <a:spAutoFit/>
          </a:bodyPr>
          <a:lstStyle/>
          <a:p>
            <a:pPr algn="ctr">
              <a:lnSpc>
                <a:spcPts val="2762"/>
              </a:lnSpc>
              <a:spcBef>
                <a:spcPct val="0"/>
              </a:spcBef>
            </a:pPr>
            <a:r>
              <a:rPr lang="en-US" b="true" sz="2200">
                <a:solidFill>
                  <a:srgbClr val="000000"/>
                </a:solidFill>
                <a:latin typeface="Arimo Bold"/>
                <a:ea typeface="Arimo Bold"/>
                <a:cs typeface="Arimo Bold"/>
                <a:sym typeface="Arimo Bold"/>
              </a:rPr>
              <a:t>Scalable, Cl</a:t>
            </a:r>
            <a:r>
              <a:rPr lang="en-US" b="true" sz="2200">
                <a:solidFill>
                  <a:srgbClr val="000000"/>
                </a:solidFill>
                <a:latin typeface="Arimo Bold"/>
                <a:ea typeface="Arimo Bold"/>
                <a:cs typeface="Arimo Bold"/>
                <a:sym typeface="Arimo Bold"/>
              </a:rPr>
              <a:t>oud-Native Infrastructure on GCP</a:t>
            </a:r>
          </a:p>
        </p:txBody>
      </p:sp>
      <p:sp>
        <p:nvSpPr>
          <p:cNvPr name="TextBox 6" id="6"/>
          <p:cNvSpPr txBox="true"/>
          <p:nvPr/>
        </p:nvSpPr>
        <p:spPr>
          <a:xfrm rot="0">
            <a:off x="224074" y="8865736"/>
            <a:ext cx="8082988" cy="374223"/>
          </a:xfrm>
          <a:prstGeom prst="rect">
            <a:avLst/>
          </a:prstGeom>
        </p:spPr>
        <p:txBody>
          <a:bodyPr anchor="t" rtlCol="false" tIns="0" lIns="0" bIns="0" rIns="0">
            <a:spAutoFit/>
          </a:bodyPr>
          <a:lstStyle/>
          <a:p>
            <a:pPr algn="ctr">
              <a:lnSpc>
                <a:spcPts val="2888"/>
              </a:lnSpc>
              <a:spcBef>
                <a:spcPct val="0"/>
              </a:spcBef>
            </a:pPr>
            <a:r>
              <a:rPr lang="en-US" b="true" sz="2300">
                <a:solidFill>
                  <a:srgbClr val="000000"/>
                </a:solidFill>
                <a:latin typeface="Arimo Bold"/>
                <a:ea typeface="Arimo Bold"/>
                <a:cs typeface="Arimo Bold"/>
                <a:sym typeface="Arimo Bold"/>
              </a:rPr>
              <a:t>Kn</a:t>
            </a:r>
            <a:r>
              <a:rPr lang="en-US" b="true" sz="2300">
                <a:solidFill>
                  <a:srgbClr val="000000"/>
                </a:solidFill>
                <a:latin typeface="Arimo Bold"/>
                <a:ea typeface="Arimo Bold"/>
                <a:cs typeface="Arimo Bold"/>
                <a:sym typeface="Arimo Bold"/>
              </a:rPr>
              <a:t>owledge Graph Nodes and Relationships</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1405332"/>
            <a:ext cx="16383373" cy="5499683"/>
          </a:xfrm>
          <a:prstGeom prst="rect">
            <a:avLst/>
          </a:prstGeom>
        </p:spPr>
        <p:txBody>
          <a:bodyPr anchor="t" rtlCol="false" tIns="0" lIns="0" bIns="0" rIns="0">
            <a:spAutoFit/>
          </a:bodyPr>
          <a:lstStyle/>
          <a:p>
            <a:pPr algn="l">
              <a:lnSpc>
                <a:spcPts val="2727"/>
              </a:lnSpc>
              <a:spcBef>
                <a:spcPct val="0"/>
              </a:spcBef>
            </a:pPr>
          </a:p>
          <a:p>
            <a:pPr algn="l" marL="469195" indent="-234598" lvl="1">
              <a:lnSpc>
                <a:spcPts val="2727"/>
              </a:lnSpc>
              <a:spcBef>
                <a:spcPct val="0"/>
              </a:spcBef>
              <a:buFont typeface="Arial"/>
              <a:buChar char="•"/>
            </a:pPr>
            <a:r>
              <a:rPr lang="en-US" b="true" sz="2173">
                <a:solidFill>
                  <a:srgbClr val="000000"/>
                </a:solidFill>
                <a:latin typeface="Arimo Bold"/>
                <a:ea typeface="Arimo Bold"/>
                <a:cs typeface="Arimo Bold"/>
                <a:sym typeface="Arimo Bold"/>
              </a:rPr>
              <a:t>High Computational Requirements (LLMs): </a:t>
            </a:r>
            <a:r>
              <a:rPr lang="en-US" sz="2173">
                <a:solidFill>
                  <a:srgbClr val="000000"/>
                </a:solidFill>
                <a:latin typeface="Arimo"/>
                <a:ea typeface="Arimo"/>
                <a:cs typeface="Arimo"/>
                <a:sym typeface="Arimo"/>
              </a:rPr>
              <a:t>GPU/Memory challenges solved using BitsAndBytes (4-bit quantization) and LoRA; still required costly GPUs.</a:t>
            </a:r>
          </a:p>
          <a:p>
            <a:pPr algn="l" marL="469195" indent="-234598" lvl="1">
              <a:lnSpc>
                <a:spcPts val="2727"/>
              </a:lnSpc>
              <a:spcBef>
                <a:spcPct val="0"/>
              </a:spcBef>
              <a:buFont typeface="Arial"/>
              <a:buChar char="•"/>
            </a:pPr>
            <a:r>
              <a:rPr lang="en-US" b="true" sz="2173">
                <a:solidFill>
                  <a:srgbClr val="000000"/>
                </a:solidFill>
                <a:latin typeface="Arimo Bold"/>
                <a:ea typeface="Arimo Bold"/>
                <a:cs typeface="Arimo Bold"/>
                <a:sym typeface="Arimo Bold"/>
              </a:rPr>
              <a:t>Complexity in Model Evaluation: </a:t>
            </a:r>
            <a:r>
              <a:rPr lang="en-US" sz="2173">
                <a:solidFill>
                  <a:srgbClr val="000000"/>
                </a:solidFill>
                <a:latin typeface="Arimo"/>
                <a:ea typeface="Arimo"/>
                <a:cs typeface="Arimo"/>
                <a:sym typeface="Arimo"/>
              </a:rPr>
              <a:t>Metrics (BLEU, ROUGE, BERTScore) issues resolved via fallback, normalization, and unified evaluation pipeline.</a:t>
            </a:r>
          </a:p>
          <a:p>
            <a:pPr algn="l" marL="469195" indent="-234598" lvl="1">
              <a:lnSpc>
                <a:spcPts val="2727"/>
              </a:lnSpc>
              <a:spcBef>
                <a:spcPct val="0"/>
              </a:spcBef>
              <a:buFont typeface="Arial"/>
              <a:buChar char="•"/>
            </a:pPr>
            <a:r>
              <a:rPr lang="en-US" b="true" sz="2173">
                <a:solidFill>
                  <a:srgbClr val="000000"/>
                </a:solidFill>
                <a:latin typeface="Arimo Bold"/>
                <a:ea typeface="Arimo Bold"/>
                <a:cs typeface="Arimo Bold"/>
                <a:sym typeface="Arimo Bold"/>
              </a:rPr>
              <a:t>Continuous Validation &amp; Reliability: </a:t>
            </a:r>
            <a:r>
              <a:rPr lang="en-US" sz="2173">
                <a:solidFill>
                  <a:srgbClr val="000000"/>
                </a:solidFill>
                <a:latin typeface="Arimo"/>
                <a:ea typeface="Arimo"/>
                <a:cs typeface="Arimo"/>
                <a:sym typeface="Arimo"/>
              </a:rPr>
              <a:t>Manual and automated validation required careful dataset curation; feedback loop introduced overhead.</a:t>
            </a:r>
          </a:p>
          <a:p>
            <a:pPr algn="l" marL="469195" indent="-234598" lvl="1">
              <a:lnSpc>
                <a:spcPts val="2727"/>
              </a:lnSpc>
              <a:spcBef>
                <a:spcPct val="0"/>
              </a:spcBef>
              <a:buFont typeface="Arial"/>
              <a:buChar char="•"/>
            </a:pPr>
            <a:r>
              <a:rPr lang="en-US" b="true" sz="2173">
                <a:solidFill>
                  <a:srgbClr val="000000"/>
                </a:solidFill>
                <a:latin typeface="Arimo Bold"/>
                <a:ea typeface="Arimo Bold"/>
                <a:cs typeface="Arimo Bold"/>
                <a:sym typeface="Arimo Bold"/>
              </a:rPr>
              <a:t>Embedding Generation for Large Documents: </a:t>
            </a:r>
            <a:r>
              <a:rPr lang="en-US" sz="2173">
                <a:solidFill>
                  <a:srgbClr val="000000"/>
                </a:solidFill>
                <a:latin typeface="Arimo"/>
                <a:ea typeface="Arimo"/>
                <a:cs typeface="Arimo"/>
                <a:sym typeface="Arimo"/>
              </a:rPr>
              <a:t>PyMuPDF extraction, sentence-chunking overcame embedding challenges, but remained computationally intensive.</a:t>
            </a:r>
          </a:p>
          <a:p>
            <a:pPr algn="l" marL="469195" indent="-234598" lvl="1">
              <a:lnSpc>
                <a:spcPts val="2727"/>
              </a:lnSpc>
              <a:spcBef>
                <a:spcPct val="0"/>
              </a:spcBef>
              <a:buFont typeface="Arial"/>
              <a:buChar char="•"/>
            </a:pPr>
            <a:r>
              <a:rPr lang="en-US" b="true" sz="2173">
                <a:solidFill>
                  <a:srgbClr val="000000"/>
                </a:solidFill>
                <a:latin typeface="Arimo Bold"/>
                <a:ea typeface="Arimo Bold"/>
                <a:cs typeface="Arimo Bold"/>
                <a:sym typeface="Arimo Bold"/>
              </a:rPr>
              <a:t>Cost &amp; Resource Management (GCP): </a:t>
            </a:r>
            <a:r>
              <a:rPr lang="en-US" sz="2173">
                <a:solidFill>
                  <a:srgbClr val="000000"/>
                </a:solidFill>
                <a:latin typeface="Arimo"/>
                <a:ea typeface="Arimo"/>
                <a:cs typeface="Arimo"/>
                <a:sym typeface="Arimo"/>
              </a:rPr>
              <a:t>High GPU/compute/storage costs managed by pipeline optimization, scheduling during off-peak, autoscaling strategies.</a:t>
            </a:r>
          </a:p>
          <a:p>
            <a:pPr algn="l" marL="469195" indent="-234598" lvl="1">
              <a:lnSpc>
                <a:spcPts val="2727"/>
              </a:lnSpc>
              <a:spcBef>
                <a:spcPct val="0"/>
              </a:spcBef>
              <a:buFont typeface="Arial"/>
              <a:buChar char="•"/>
            </a:pPr>
            <a:r>
              <a:rPr lang="en-US" b="true" sz="2173">
                <a:solidFill>
                  <a:srgbClr val="000000"/>
                </a:solidFill>
                <a:latin typeface="Arimo Bold"/>
                <a:ea typeface="Arimo Bold"/>
                <a:cs typeface="Arimo Bold"/>
                <a:sym typeface="Arimo Bold"/>
              </a:rPr>
              <a:t>Latency and Response Time: </a:t>
            </a:r>
            <a:r>
              <a:rPr lang="en-US" sz="2173">
                <a:solidFill>
                  <a:srgbClr val="000000"/>
                </a:solidFill>
                <a:latin typeface="Arimo"/>
                <a:ea typeface="Arimo"/>
                <a:cs typeface="Arimo"/>
                <a:sym typeface="Arimo"/>
              </a:rPr>
              <a:t>Latency issues from multimodal integration mitigated via caching; continuous tuning required to improve UX.</a:t>
            </a:r>
          </a:p>
          <a:p>
            <a:pPr algn="l" marL="469195" indent="-234598" lvl="1">
              <a:lnSpc>
                <a:spcPts val="2727"/>
              </a:lnSpc>
              <a:spcBef>
                <a:spcPct val="0"/>
              </a:spcBef>
              <a:buFont typeface="Arial"/>
              <a:buChar char="•"/>
            </a:pPr>
            <a:r>
              <a:rPr lang="en-US" b="true" sz="2173">
                <a:solidFill>
                  <a:srgbClr val="000000"/>
                </a:solidFill>
                <a:latin typeface="Arimo Bold"/>
                <a:ea typeface="Arimo Bold"/>
                <a:cs typeface="Arimo Bold"/>
                <a:sym typeface="Arimo Bold"/>
              </a:rPr>
              <a:t>Clinical Usability &amp; Accessibility: </a:t>
            </a:r>
            <a:r>
              <a:rPr lang="en-US" sz="2173">
                <a:solidFill>
                  <a:srgbClr val="000000"/>
                </a:solidFill>
                <a:latin typeface="Arimo"/>
                <a:ea typeface="Arimo"/>
                <a:cs typeface="Arimo"/>
                <a:sym typeface="Arimo"/>
              </a:rPr>
              <a:t>Multiple iterations, clinician and UX collaboration required for intuitive, clinically suitable interface.</a:t>
            </a:r>
          </a:p>
          <a:p>
            <a:pPr algn="l">
              <a:lnSpc>
                <a:spcPts val="2729"/>
              </a:lnSpc>
              <a:spcBef>
                <a:spcPct val="0"/>
              </a:spcBef>
            </a:pPr>
          </a:p>
        </p:txBody>
      </p:sp>
      <p:sp>
        <p:nvSpPr>
          <p:cNvPr name="TextBox 3" id="3"/>
          <p:cNvSpPr txBox="true"/>
          <p:nvPr/>
        </p:nvSpPr>
        <p:spPr>
          <a:xfrm rot="0">
            <a:off x="1028700" y="416980"/>
            <a:ext cx="17259300" cy="611720"/>
          </a:xfrm>
          <a:prstGeom prst="rect">
            <a:avLst/>
          </a:prstGeom>
        </p:spPr>
        <p:txBody>
          <a:bodyPr anchor="t" rtlCol="false" tIns="0" lIns="0" bIns="0" rIns="0">
            <a:spAutoFit/>
          </a:bodyPr>
          <a:lstStyle/>
          <a:p>
            <a:pPr algn="l">
              <a:lnSpc>
                <a:spcPts val="4753"/>
              </a:lnSpc>
              <a:spcBef>
                <a:spcPct val="0"/>
              </a:spcBef>
            </a:pPr>
            <a:r>
              <a:rPr lang="en-US" b="true" sz="3787">
                <a:solidFill>
                  <a:srgbClr val="000000"/>
                </a:solidFill>
                <a:latin typeface="Arimo Bold"/>
                <a:ea typeface="Arimo Bold"/>
                <a:cs typeface="Arimo Bold"/>
                <a:sym typeface="Arimo Bold"/>
              </a:rPr>
              <a:t>C</a:t>
            </a:r>
            <a:r>
              <a:rPr lang="en-US" b="true" sz="3787">
                <a:solidFill>
                  <a:srgbClr val="000000"/>
                </a:solidFill>
                <a:latin typeface="Arimo Bold"/>
                <a:ea typeface="Arimo Bold"/>
                <a:cs typeface="Arimo Bold"/>
                <a:sym typeface="Arimo Bold"/>
              </a:rPr>
              <a:t>onstraints and Challenges Encountered</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840809" y="1965406"/>
            <a:ext cx="17447191" cy="3507740"/>
          </a:xfrm>
          <a:prstGeom prst="rect">
            <a:avLst/>
          </a:prstGeom>
        </p:spPr>
        <p:txBody>
          <a:bodyPr anchor="t" rtlCol="false" tIns="0" lIns="0" bIns="0" rIns="0">
            <a:spAutoFit/>
          </a:bodyPr>
          <a:lstStyle/>
          <a:p>
            <a:pPr algn="l">
              <a:lnSpc>
                <a:spcPts val="4643"/>
              </a:lnSpc>
            </a:pPr>
            <a:r>
              <a:rPr lang="en-US" sz="3699" b="true">
                <a:solidFill>
                  <a:srgbClr val="000000"/>
                </a:solidFill>
                <a:latin typeface="Arimo Bold"/>
                <a:ea typeface="Arimo Bold"/>
                <a:cs typeface="Arimo Bold"/>
                <a:sym typeface="Arimo Bold"/>
              </a:rPr>
              <a:t>DEMO VIDEO:</a:t>
            </a:r>
          </a:p>
          <a:p>
            <a:pPr algn="l">
              <a:lnSpc>
                <a:spcPts val="4646"/>
              </a:lnSpc>
              <a:spcBef>
                <a:spcPct val="0"/>
              </a:spcBef>
            </a:pPr>
            <a:r>
              <a:rPr lang="en-US" b="true" sz="3699">
                <a:solidFill>
                  <a:srgbClr val="000000"/>
                </a:solidFill>
                <a:latin typeface="Arimo Bold"/>
                <a:ea typeface="Arimo Bold"/>
                <a:cs typeface="Arimo Bold"/>
                <a:sym typeface="Arimo Bold"/>
              </a:rPr>
              <a:t> </a:t>
            </a:r>
          </a:p>
          <a:p>
            <a:pPr algn="l">
              <a:lnSpc>
                <a:spcPts val="4643"/>
              </a:lnSpc>
              <a:spcBef>
                <a:spcPct val="0"/>
              </a:spcBef>
            </a:pPr>
            <a:r>
              <a:rPr lang="en-US" b="true" sz="3699">
                <a:solidFill>
                  <a:srgbClr val="000000"/>
                </a:solidFill>
                <a:latin typeface="Arimo Bold"/>
                <a:ea typeface="Arimo Bold"/>
                <a:cs typeface="Arimo Bold"/>
                <a:sym typeface="Arimo Bold"/>
              </a:rPr>
              <a:t>video link:</a:t>
            </a:r>
          </a:p>
          <a:p>
            <a:pPr algn="l">
              <a:lnSpc>
                <a:spcPts val="4643"/>
              </a:lnSpc>
              <a:spcBef>
                <a:spcPct val="0"/>
              </a:spcBef>
            </a:pPr>
          </a:p>
          <a:p>
            <a:pPr algn="l">
              <a:lnSpc>
                <a:spcPts val="4646"/>
              </a:lnSpc>
              <a:spcBef>
                <a:spcPct val="0"/>
              </a:spcBef>
            </a:pPr>
            <a:r>
              <a:rPr lang="en-US" b="true" sz="3699">
                <a:solidFill>
                  <a:srgbClr val="000000"/>
                </a:solidFill>
                <a:latin typeface="Arimo Bold"/>
                <a:ea typeface="Arimo Bold"/>
                <a:cs typeface="Arimo Bold"/>
                <a:sym typeface="Arimo Bold"/>
              </a:rPr>
              <a:t> https://drive.google.com/file/d/1hcIzZzPHt9UOJ6l8LX7YlTgt_JnAvVoU/view?usp=drive_link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25899" y="1526615"/>
            <a:ext cx="6801341" cy="2853560"/>
          </a:xfrm>
          <a:custGeom>
            <a:avLst/>
            <a:gdLst/>
            <a:ahLst/>
            <a:cxnLst/>
            <a:rect r="r" b="b" t="t" l="l"/>
            <a:pathLst>
              <a:path h="2853560" w="6801341">
                <a:moveTo>
                  <a:pt x="0" y="0"/>
                </a:moveTo>
                <a:lnTo>
                  <a:pt x="6801341" y="0"/>
                </a:lnTo>
                <a:lnTo>
                  <a:pt x="6801341" y="2853559"/>
                </a:lnTo>
                <a:lnTo>
                  <a:pt x="0" y="2853559"/>
                </a:lnTo>
                <a:lnTo>
                  <a:pt x="0" y="0"/>
                </a:lnTo>
                <a:close/>
              </a:path>
            </a:pathLst>
          </a:custGeom>
          <a:blipFill>
            <a:blip r:embed="rId2"/>
            <a:stretch>
              <a:fillRect l="0" t="-25981" r="-2640" b="-60555"/>
            </a:stretch>
          </a:blipFill>
        </p:spPr>
      </p:sp>
      <p:sp>
        <p:nvSpPr>
          <p:cNvPr name="Freeform 3" id="3"/>
          <p:cNvSpPr/>
          <p:nvPr/>
        </p:nvSpPr>
        <p:spPr>
          <a:xfrm flipH="false" flipV="false" rot="0">
            <a:off x="625899" y="4697259"/>
            <a:ext cx="6801341" cy="4199973"/>
          </a:xfrm>
          <a:custGeom>
            <a:avLst/>
            <a:gdLst/>
            <a:ahLst/>
            <a:cxnLst/>
            <a:rect r="r" b="b" t="t" l="l"/>
            <a:pathLst>
              <a:path h="4199973" w="6801341">
                <a:moveTo>
                  <a:pt x="0" y="0"/>
                </a:moveTo>
                <a:lnTo>
                  <a:pt x="6801341" y="0"/>
                </a:lnTo>
                <a:lnTo>
                  <a:pt x="6801341" y="4199973"/>
                </a:lnTo>
                <a:lnTo>
                  <a:pt x="0" y="4199973"/>
                </a:lnTo>
                <a:lnTo>
                  <a:pt x="0" y="0"/>
                </a:lnTo>
                <a:close/>
              </a:path>
            </a:pathLst>
          </a:custGeom>
          <a:blipFill>
            <a:blip r:embed="rId3"/>
            <a:stretch>
              <a:fillRect l="0" t="0" r="0" b="0"/>
            </a:stretch>
          </a:blipFill>
        </p:spPr>
      </p:sp>
      <p:sp>
        <p:nvSpPr>
          <p:cNvPr name="Freeform 4" id="4"/>
          <p:cNvSpPr/>
          <p:nvPr/>
        </p:nvSpPr>
        <p:spPr>
          <a:xfrm flipH="false" flipV="false" rot="0">
            <a:off x="8625181" y="1526615"/>
            <a:ext cx="7918921" cy="4839341"/>
          </a:xfrm>
          <a:custGeom>
            <a:avLst/>
            <a:gdLst/>
            <a:ahLst/>
            <a:cxnLst/>
            <a:rect r="r" b="b" t="t" l="l"/>
            <a:pathLst>
              <a:path h="4839341" w="7918921">
                <a:moveTo>
                  <a:pt x="0" y="0"/>
                </a:moveTo>
                <a:lnTo>
                  <a:pt x="7918921" y="0"/>
                </a:lnTo>
                <a:lnTo>
                  <a:pt x="7918921" y="4839341"/>
                </a:lnTo>
                <a:lnTo>
                  <a:pt x="0" y="4839341"/>
                </a:lnTo>
                <a:lnTo>
                  <a:pt x="0" y="0"/>
                </a:lnTo>
                <a:close/>
              </a:path>
            </a:pathLst>
          </a:custGeom>
          <a:blipFill>
            <a:blip r:embed="rId4"/>
            <a:stretch>
              <a:fillRect l="0" t="0" r="0" b="0"/>
            </a:stretch>
          </a:blipFill>
        </p:spPr>
      </p:sp>
      <p:sp>
        <p:nvSpPr>
          <p:cNvPr name="TextBox 5" id="5"/>
          <p:cNvSpPr txBox="true"/>
          <p:nvPr/>
        </p:nvSpPr>
        <p:spPr>
          <a:xfrm rot="0">
            <a:off x="625899" y="481210"/>
            <a:ext cx="6311205" cy="547490"/>
          </a:xfrm>
          <a:prstGeom prst="rect">
            <a:avLst/>
          </a:prstGeom>
        </p:spPr>
        <p:txBody>
          <a:bodyPr anchor="t" rtlCol="false" tIns="0" lIns="0" bIns="0" rIns="0">
            <a:spAutoFit/>
          </a:bodyPr>
          <a:lstStyle/>
          <a:p>
            <a:pPr algn="ctr">
              <a:lnSpc>
                <a:spcPts val="4254"/>
              </a:lnSpc>
              <a:spcBef>
                <a:spcPct val="0"/>
              </a:spcBef>
            </a:pPr>
            <a:r>
              <a:rPr lang="en-US" b="true" sz="3387">
                <a:solidFill>
                  <a:srgbClr val="000000"/>
                </a:solidFill>
                <a:latin typeface="Arimo Bold"/>
                <a:ea typeface="Arimo Bold"/>
                <a:cs typeface="Arimo Bold"/>
                <a:sym typeface="Arimo Bold"/>
              </a:rPr>
              <a:t>Data Analysis for</a:t>
            </a:r>
            <a:r>
              <a:rPr lang="en-US" b="true" sz="3387">
                <a:solidFill>
                  <a:srgbClr val="000000"/>
                </a:solidFill>
                <a:latin typeface="Arimo Bold"/>
                <a:ea typeface="Arimo Bold"/>
                <a:cs typeface="Arimo Bold"/>
                <a:sym typeface="Arimo Bold"/>
              </a:rPr>
              <a:t> Neo4j &amp; RAG</a:t>
            </a:r>
          </a:p>
        </p:txBody>
      </p:sp>
      <p:sp>
        <p:nvSpPr>
          <p:cNvPr name="TextBox 6" id="6"/>
          <p:cNvSpPr txBox="true"/>
          <p:nvPr/>
        </p:nvSpPr>
        <p:spPr>
          <a:xfrm rot="0">
            <a:off x="8489450" y="850006"/>
            <a:ext cx="8190384" cy="328813"/>
          </a:xfrm>
          <a:prstGeom prst="rect">
            <a:avLst/>
          </a:prstGeom>
        </p:spPr>
        <p:txBody>
          <a:bodyPr anchor="t" rtlCol="false" tIns="0" lIns="0" bIns="0" rIns="0">
            <a:spAutoFit/>
          </a:bodyPr>
          <a:lstStyle/>
          <a:p>
            <a:pPr algn="ctr">
              <a:lnSpc>
                <a:spcPts val="2495"/>
              </a:lnSpc>
              <a:spcBef>
                <a:spcPct val="0"/>
              </a:spcBef>
            </a:pPr>
            <a:r>
              <a:rPr lang="en-US" b="true" sz="1987">
                <a:solidFill>
                  <a:srgbClr val="000000"/>
                </a:solidFill>
                <a:latin typeface="Arimo Bold"/>
                <a:ea typeface="Arimo Bold"/>
                <a:cs typeface="Arimo Bold"/>
                <a:sym typeface="Arimo Bold"/>
              </a:rPr>
              <a:t>The RAG data (Unstructured) is organized into four main categories.</a:t>
            </a:r>
          </a:p>
        </p:txBody>
      </p:sp>
      <p:sp>
        <p:nvSpPr>
          <p:cNvPr name="TextBox 7" id="7"/>
          <p:cNvSpPr txBox="true"/>
          <p:nvPr/>
        </p:nvSpPr>
        <p:spPr>
          <a:xfrm rot="0">
            <a:off x="8625181" y="7989521"/>
            <a:ext cx="8848099" cy="1786847"/>
          </a:xfrm>
          <a:prstGeom prst="rect">
            <a:avLst/>
          </a:prstGeom>
        </p:spPr>
        <p:txBody>
          <a:bodyPr anchor="t" rtlCol="false" tIns="0" lIns="0" bIns="0" rIns="0">
            <a:spAutoFit/>
          </a:bodyPr>
          <a:lstStyle/>
          <a:p>
            <a:pPr algn="just">
              <a:lnSpc>
                <a:spcPts val="2370"/>
              </a:lnSpc>
              <a:spcBef>
                <a:spcPct val="0"/>
              </a:spcBef>
            </a:pPr>
            <a:r>
              <a:rPr lang="en-US" b="true" sz="1887">
                <a:solidFill>
                  <a:srgbClr val="000000"/>
                </a:solidFill>
                <a:latin typeface="Arimo Bold"/>
                <a:ea typeface="Arimo Bold"/>
                <a:cs typeface="Arimo Bold"/>
                <a:sym typeface="Arimo Bold"/>
              </a:rPr>
              <a:t>Neo4j Graph Overview:</a:t>
            </a:r>
          </a:p>
          <a:p>
            <a:pPr algn="just">
              <a:lnSpc>
                <a:spcPts val="2370"/>
              </a:lnSpc>
              <a:spcBef>
                <a:spcPct val="0"/>
              </a:spcBef>
            </a:pPr>
            <a:r>
              <a:rPr lang="en-US" sz="1887">
                <a:solidFill>
                  <a:srgbClr val="000000"/>
                </a:solidFill>
                <a:latin typeface="Arimo"/>
                <a:ea typeface="Arimo"/>
                <a:cs typeface="Arimo"/>
                <a:sym typeface="Arimo"/>
              </a:rPr>
              <a:t>Nodes: 3,110</a:t>
            </a:r>
          </a:p>
          <a:p>
            <a:pPr algn="just">
              <a:lnSpc>
                <a:spcPts val="2370"/>
              </a:lnSpc>
              <a:spcBef>
                <a:spcPct val="0"/>
              </a:spcBef>
            </a:pPr>
            <a:r>
              <a:rPr lang="en-US" sz="1887">
                <a:solidFill>
                  <a:srgbClr val="000000"/>
                </a:solidFill>
                <a:latin typeface="Arimo"/>
                <a:ea typeface="Arimo"/>
                <a:cs typeface="Arimo"/>
                <a:sym typeface="Arimo"/>
              </a:rPr>
              <a:t>Relations: 399,987</a:t>
            </a:r>
          </a:p>
          <a:p>
            <a:pPr algn="just">
              <a:lnSpc>
                <a:spcPts val="2370"/>
              </a:lnSpc>
              <a:spcBef>
                <a:spcPct val="0"/>
              </a:spcBef>
            </a:pPr>
            <a:r>
              <a:rPr lang="en-US" sz="1887">
                <a:solidFill>
                  <a:srgbClr val="000000"/>
                </a:solidFill>
                <a:latin typeface="Arimo"/>
                <a:ea typeface="Arimo"/>
                <a:cs typeface="Arimo"/>
                <a:sym typeface="Arimo"/>
              </a:rPr>
              <a:t>Node Types:</a:t>
            </a:r>
          </a:p>
          <a:p>
            <a:pPr algn="just">
              <a:lnSpc>
                <a:spcPts val="2370"/>
              </a:lnSpc>
              <a:spcBef>
                <a:spcPct val="0"/>
              </a:spcBef>
            </a:pPr>
            <a:r>
              <a:rPr lang="en-US" sz="1887">
                <a:solidFill>
                  <a:srgbClr val="000000"/>
                </a:solidFill>
                <a:latin typeface="Arimo"/>
                <a:ea typeface="Arimo"/>
                <a:cs typeface="Arimo"/>
                <a:sym typeface="Arimo"/>
              </a:rPr>
              <a:t>MedicalCondition, Symptom (most common)</a:t>
            </a:r>
          </a:p>
          <a:p>
            <a:pPr algn="just">
              <a:lnSpc>
                <a:spcPts val="2370"/>
              </a:lnSpc>
              <a:spcBef>
                <a:spcPct val="0"/>
              </a:spcBef>
            </a:pPr>
            <a:r>
              <a:rPr lang="en-US" sz="1887">
                <a:solidFill>
                  <a:srgbClr val="000000"/>
                </a:solidFill>
                <a:latin typeface="Arimo"/>
                <a:ea typeface="Arimo"/>
                <a:cs typeface="Arimo"/>
                <a:sym typeface="Arimo"/>
              </a:rPr>
              <a:t>Doctor, Medication, Treatment, Device</a:t>
            </a:r>
          </a:p>
        </p:txBody>
      </p:sp>
      <p:sp>
        <p:nvSpPr>
          <p:cNvPr name="TextBox 8" id="8"/>
          <p:cNvSpPr txBox="true"/>
          <p:nvPr/>
        </p:nvSpPr>
        <p:spPr>
          <a:xfrm rot="0">
            <a:off x="8625181" y="6337381"/>
            <a:ext cx="5358929" cy="1350114"/>
          </a:xfrm>
          <a:prstGeom prst="rect">
            <a:avLst/>
          </a:prstGeom>
        </p:spPr>
        <p:txBody>
          <a:bodyPr anchor="t" rtlCol="false" tIns="0" lIns="0" bIns="0" rIns="0">
            <a:spAutoFit/>
          </a:bodyPr>
          <a:lstStyle/>
          <a:p>
            <a:pPr algn="l">
              <a:lnSpc>
                <a:spcPts val="2119"/>
              </a:lnSpc>
              <a:spcBef>
                <a:spcPct val="0"/>
              </a:spcBef>
            </a:pPr>
            <a:r>
              <a:rPr lang="en-US" b="true" sz="1687">
                <a:solidFill>
                  <a:srgbClr val="000000"/>
                </a:solidFill>
                <a:latin typeface="Arimo Bold"/>
                <a:ea typeface="Arimo Bold"/>
                <a:cs typeface="Arimo Bold"/>
                <a:sym typeface="Arimo Bold"/>
              </a:rPr>
              <a:t>Unstructured RAG Sources:</a:t>
            </a:r>
          </a:p>
          <a:p>
            <a:pPr algn="l">
              <a:lnSpc>
                <a:spcPts val="2119"/>
              </a:lnSpc>
              <a:spcBef>
                <a:spcPct val="0"/>
              </a:spcBef>
            </a:pPr>
            <a:r>
              <a:rPr lang="en-US" b="true" sz="1687">
                <a:solidFill>
                  <a:srgbClr val="000000"/>
                </a:solidFill>
                <a:latin typeface="Arimo Bold"/>
                <a:ea typeface="Arimo Bold"/>
                <a:cs typeface="Arimo Bold"/>
                <a:sym typeface="Arimo Bold"/>
              </a:rPr>
              <a:t>Clinical Records: Personal health history</a:t>
            </a:r>
          </a:p>
          <a:p>
            <a:pPr algn="l">
              <a:lnSpc>
                <a:spcPts val="2119"/>
              </a:lnSpc>
              <a:spcBef>
                <a:spcPct val="0"/>
              </a:spcBef>
            </a:pPr>
            <a:r>
              <a:rPr lang="en-US" b="true" sz="1687">
                <a:solidFill>
                  <a:srgbClr val="000000"/>
                </a:solidFill>
                <a:latin typeface="Arimo Bold"/>
                <a:ea typeface="Arimo Bold"/>
                <a:cs typeface="Arimo Bold"/>
                <a:sym typeface="Arimo Bold"/>
              </a:rPr>
              <a:t>Journals: Emerging Infectious Diseases</a:t>
            </a:r>
          </a:p>
          <a:p>
            <a:pPr algn="l">
              <a:lnSpc>
                <a:spcPts val="2119"/>
              </a:lnSpc>
              <a:spcBef>
                <a:spcPct val="0"/>
              </a:spcBef>
            </a:pPr>
            <a:r>
              <a:rPr lang="en-US" b="true" sz="1687">
                <a:solidFill>
                  <a:srgbClr val="000000"/>
                </a:solidFill>
                <a:latin typeface="Arimo Bold"/>
                <a:ea typeface="Arimo Bold"/>
                <a:cs typeface="Arimo Bold"/>
                <a:sym typeface="Arimo Bold"/>
              </a:rPr>
              <a:t>Research Papers: Chronic disease, public health</a:t>
            </a:r>
          </a:p>
          <a:p>
            <a:pPr algn="l">
              <a:lnSpc>
                <a:spcPts val="2119"/>
              </a:lnSpc>
              <a:spcBef>
                <a:spcPct val="0"/>
              </a:spcBef>
            </a:pPr>
            <a:r>
              <a:rPr lang="en-US" b="true" sz="1687">
                <a:solidFill>
                  <a:srgbClr val="000000"/>
                </a:solidFill>
                <a:latin typeface="Arimo Bold"/>
                <a:ea typeface="Arimo Bold"/>
                <a:cs typeface="Arimo Bold"/>
                <a:sym typeface="Arimo Bold"/>
              </a:rPr>
              <a:t>Textbooks: Harrison’s, CURRENT Medical Diagnosis</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7509718" cy="613410"/>
          </a:xfrm>
          <a:prstGeom prst="rect">
            <a:avLst/>
          </a:prstGeom>
        </p:spPr>
        <p:txBody>
          <a:bodyPr anchor="t" rtlCol="false" tIns="0" lIns="0" bIns="0" rIns="0">
            <a:spAutoFit/>
          </a:bodyPr>
          <a:lstStyle/>
          <a:p>
            <a:pPr algn="ctr">
              <a:lnSpc>
                <a:spcPts val="5039"/>
              </a:lnSpc>
            </a:pPr>
            <a:r>
              <a:rPr lang="en-US" sz="3599" b="true">
                <a:solidFill>
                  <a:srgbClr val="000000"/>
                </a:solidFill>
                <a:latin typeface="Canva Sans Bold"/>
                <a:ea typeface="Canva Sans Bold"/>
                <a:cs typeface="Canva Sans Bold"/>
                <a:sym typeface="Canva Sans Bold"/>
              </a:rPr>
              <a:t>Mo</a:t>
            </a:r>
            <a:r>
              <a:rPr lang="en-US" b="true" sz="3599">
                <a:solidFill>
                  <a:srgbClr val="000000"/>
                </a:solidFill>
                <a:latin typeface="Canva Sans Bold"/>
                <a:ea typeface="Canva Sans Bold"/>
                <a:cs typeface="Canva Sans Bold"/>
                <a:sym typeface="Canva Sans Bold"/>
              </a:rPr>
              <a:t>del Selection and Justification</a:t>
            </a:r>
          </a:p>
        </p:txBody>
      </p:sp>
      <p:sp>
        <p:nvSpPr>
          <p:cNvPr name="TextBox 3" id="3"/>
          <p:cNvSpPr txBox="true"/>
          <p:nvPr/>
        </p:nvSpPr>
        <p:spPr>
          <a:xfrm rot="0">
            <a:off x="1028700" y="1890248"/>
            <a:ext cx="15964355" cy="8301989"/>
          </a:xfrm>
          <a:prstGeom prst="rect">
            <a:avLst/>
          </a:prstGeom>
        </p:spPr>
        <p:txBody>
          <a:bodyPr anchor="t" rtlCol="false" tIns="0" lIns="0" bIns="0" rIns="0">
            <a:spAutoFit/>
          </a:bodyPr>
          <a:lstStyle/>
          <a:p>
            <a:pPr algn="l">
              <a:lnSpc>
                <a:spcPts val="5040"/>
              </a:lnSpc>
            </a:pPr>
            <a:r>
              <a:rPr lang="en-US" sz="2800" b="true">
                <a:solidFill>
                  <a:srgbClr val="000000"/>
                </a:solidFill>
                <a:latin typeface="Canva Sans Bold"/>
                <a:ea typeface="Canva Sans Bold"/>
                <a:cs typeface="Canva Sans Bold"/>
                <a:sym typeface="Canva Sans Bold"/>
              </a:rPr>
              <a:t>Selecte</a:t>
            </a:r>
            <a:r>
              <a:rPr lang="en-US" sz="2800" b="true">
                <a:solidFill>
                  <a:srgbClr val="000000"/>
                </a:solidFill>
                <a:latin typeface="Canva Sans Bold"/>
                <a:ea typeface="Canva Sans Bold"/>
                <a:cs typeface="Canva Sans Bold"/>
                <a:sym typeface="Canva Sans Bold"/>
              </a:rPr>
              <a:t>d Models:</a:t>
            </a:r>
          </a:p>
          <a:p>
            <a:pPr algn="l" marL="561344" indent="-280672" lvl="1">
              <a:lnSpc>
                <a:spcPts val="4680"/>
              </a:lnSpc>
              <a:buFont typeface="Arial"/>
              <a:buChar char="•"/>
            </a:pPr>
            <a:r>
              <a:rPr lang="en-US" sz="2600">
                <a:solidFill>
                  <a:srgbClr val="000000"/>
                </a:solidFill>
                <a:latin typeface="Canva Sans"/>
                <a:ea typeface="Canva Sans"/>
                <a:cs typeface="Canva Sans"/>
                <a:sym typeface="Canva Sans"/>
              </a:rPr>
              <a:t>MedLLaMA3-8B – Latest high-performance model, pretrained on biomedical literature</a:t>
            </a:r>
          </a:p>
          <a:p>
            <a:pPr algn="l" marL="561344" indent="-280672" lvl="1">
              <a:lnSpc>
                <a:spcPts val="4680"/>
              </a:lnSpc>
              <a:buFont typeface="Arial"/>
              <a:buChar char="•"/>
            </a:pPr>
            <a:r>
              <a:rPr lang="en-US" sz="2600">
                <a:solidFill>
                  <a:srgbClr val="000000"/>
                </a:solidFill>
                <a:latin typeface="Canva Sans"/>
                <a:ea typeface="Canva Sans"/>
                <a:cs typeface="Canva Sans"/>
                <a:sym typeface="Canva Sans"/>
              </a:rPr>
              <a:t>BioMistral-7B – Strong medical reasoning capabilities from curated clinical datasets</a:t>
            </a:r>
          </a:p>
          <a:p>
            <a:pPr algn="l" marL="561344" indent="-280672" lvl="1">
              <a:lnSpc>
                <a:spcPts val="4680"/>
              </a:lnSpc>
              <a:buFont typeface="Arial"/>
              <a:buChar char="•"/>
            </a:pPr>
            <a:r>
              <a:rPr lang="en-US" sz="2600">
                <a:solidFill>
                  <a:srgbClr val="000000"/>
                </a:solidFill>
                <a:latin typeface="Canva Sans"/>
                <a:ea typeface="Canva Sans"/>
                <a:cs typeface="Canva Sans"/>
                <a:sym typeface="Canva Sans"/>
              </a:rPr>
              <a:t>MedAlpaca-7B – Early open-source attempt at aligning LLMs for healthcare dialogue</a:t>
            </a:r>
          </a:p>
          <a:p>
            <a:pPr algn="l" marL="561344" indent="-280672" lvl="1">
              <a:lnSpc>
                <a:spcPts val="4680"/>
              </a:lnSpc>
              <a:buFont typeface="Arial"/>
              <a:buChar char="•"/>
            </a:pPr>
            <a:r>
              <a:rPr lang="en-US" sz="2600">
                <a:solidFill>
                  <a:srgbClr val="000000"/>
                </a:solidFill>
                <a:latin typeface="Canva Sans"/>
                <a:ea typeface="Canva Sans"/>
                <a:cs typeface="Canva Sans"/>
                <a:sym typeface="Canva Sans"/>
              </a:rPr>
              <a:t>Gemma-7B (Fine-tuned) – Adapted to medical question answering and diagnostic tasks</a:t>
            </a:r>
          </a:p>
          <a:p>
            <a:pPr algn="l" marL="561344" indent="-280672" lvl="1">
              <a:lnSpc>
                <a:spcPts val="4680"/>
              </a:lnSpc>
              <a:buFont typeface="Arial"/>
              <a:buChar char="•"/>
            </a:pPr>
            <a:r>
              <a:rPr lang="en-US" sz="2600">
                <a:solidFill>
                  <a:srgbClr val="000000"/>
                </a:solidFill>
                <a:latin typeface="Canva Sans"/>
                <a:ea typeface="Canva Sans"/>
                <a:cs typeface="Canva Sans"/>
                <a:sym typeface="Canva Sans"/>
              </a:rPr>
              <a:t>DeepSeek-R1-Distill-LLaMA-8B (Fine-tuned) – Compact yet effective, fine-tuned on domain-specific QA</a:t>
            </a:r>
          </a:p>
          <a:p>
            <a:pPr algn="l">
              <a:lnSpc>
                <a:spcPts val="4228"/>
              </a:lnSpc>
            </a:pPr>
          </a:p>
          <a:p>
            <a:pPr algn="l">
              <a:lnSpc>
                <a:spcPts val="5040"/>
              </a:lnSpc>
            </a:pPr>
            <a:r>
              <a:rPr lang="en-US" sz="2800" b="true">
                <a:solidFill>
                  <a:srgbClr val="000000"/>
                </a:solidFill>
                <a:latin typeface="Canva Sans Bold"/>
                <a:ea typeface="Canva Sans Bold"/>
                <a:cs typeface="Canva Sans Bold"/>
                <a:sym typeface="Canva Sans Bold"/>
              </a:rPr>
              <a:t>Justification:</a:t>
            </a:r>
          </a:p>
          <a:p>
            <a:pPr algn="l" marL="561344" indent="-280672" lvl="1">
              <a:lnSpc>
                <a:spcPts val="4680"/>
              </a:lnSpc>
              <a:buFont typeface="Arial"/>
              <a:buChar char="•"/>
            </a:pPr>
            <a:r>
              <a:rPr lang="en-US" sz="2600">
                <a:solidFill>
                  <a:srgbClr val="000000"/>
                </a:solidFill>
                <a:latin typeface="Canva Sans"/>
                <a:ea typeface="Canva Sans"/>
                <a:cs typeface="Canva Sans"/>
                <a:sym typeface="Canva Sans"/>
              </a:rPr>
              <a:t>M</a:t>
            </a:r>
            <a:r>
              <a:rPr lang="en-US" sz="2600">
                <a:solidFill>
                  <a:srgbClr val="000000"/>
                </a:solidFill>
                <a:latin typeface="Canva Sans"/>
                <a:ea typeface="Canva Sans"/>
                <a:cs typeface="Canva Sans"/>
                <a:sym typeface="Canva Sans"/>
              </a:rPr>
              <a:t>edical Domain Relevance – Trained or adapted on clinical, biomedical, and healthcare data</a:t>
            </a:r>
          </a:p>
          <a:p>
            <a:pPr algn="l" marL="561344" indent="-280672" lvl="1">
              <a:lnSpc>
                <a:spcPts val="4680"/>
              </a:lnSpc>
              <a:buFont typeface="Arial"/>
              <a:buChar char="•"/>
            </a:pPr>
            <a:r>
              <a:rPr lang="en-US" sz="2600">
                <a:solidFill>
                  <a:srgbClr val="000000"/>
                </a:solidFill>
                <a:latin typeface="Canva Sans"/>
                <a:ea typeface="Canva Sans"/>
                <a:cs typeface="Canva Sans"/>
                <a:sym typeface="Canva Sans"/>
              </a:rPr>
              <a:t>Open Weights &amp; Licensing – Fully accessible models with permissive usage rights for research</a:t>
            </a:r>
          </a:p>
          <a:p>
            <a:pPr algn="l" marL="561344" indent="-280672" lvl="1">
              <a:lnSpc>
                <a:spcPts val="4680"/>
              </a:lnSpc>
              <a:buFont typeface="Arial"/>
              <a:buChar char="•"/>
            </a:pPr>
            <a:r>
              <a:rPr lang="en-US" sz="2600">
                <a:solidFill>
                  <a:srgbClr val="000000"/>
                </a:solidFill>
                <a:latin typeface="Canva Sans"/>
                <a:ea typeface="Canva Sans"/>
                <a:cs typeface="Canva Sans"/>
                <a:sym typeface="Canva Sans"/>
              </a:rPr>
              <a:t>Proven Performance Benchmarks – Strong prior results on MedQA, PubMedQA, and real-world clinical tasks</a:t>
            </a:r>
          </a:p>
          <a:p>
            <a:pPr algn="l">
              <a:lnSpc>
                <a:spcPts val="5040"/>
              </a:lnSpc>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7531298" cy="613410"/>
          </a:xfrm>
          <a:prstGeom prst="rect">
            <a:avLst/>
          </a:prstGeom>
        </p:spPr>
        <p:txBody>
          <a:bodyPr anchor="t" rtlCol="false" tIns="0" lIns="0" bIns="0" rIns="0">
            <a:spAutoFit/>
          </a:bodyPr>
          <a:lstStyle/>
          <a:p>
            <a:pPr algn="ctr">
              <a:lnSpc>
                <a:spcPts val="5040"/>
              </a:lnSpc>
            </a:pPr>
            <a:r>
              <a:rPr lang="en-US" sz="3600" b="true">
                <a:solidFill>
                  <a:srgbClr val="000000"/>
                </a:solidFill>
                <a:latin typeface="Canva Sans Bold"/>
                <a:ea typeface="Canva Sans Bold"/>
                <a:cs typeface="Canva Sans Bold"/>
                <a:sym typeface="Canva Sans Bold"/>
              </a:rPr>
              <a:t>Model Improvement &amp; Innovation</a:t>
            </a:r>
          </a:p>
        </p:txBody>
      </p:sp>
      <p:sp>
        <p:nvSpPr>
          <p:cNvPr name="TextBox 3" id="3"/>
          <p:cNvSpPr txBox="true"/>
          <p:nvPr/>
        </p:nvSpPr>
        <p:spPr>
          <a:xfrm rot="0">
            <a:off x="1028700" y="2216464"/>
            <a:ext cx="7854120" cy="6383020"/>
          </a:xfrm>
          <a:prstGeom prst="rect">
            <a:avLst/>
          </a:prstGeom>
        </p:spPr>
        <p:txBody>
          <a:bodyPr anchor="t" rtlCol="false" tIns="0" lIns="0" bIns="0" rIns="0">
            <a:spAutoFit/>
          </a:bodyPr>
          <a:lstStyle/>
          <a:p>
            <a:pPr algn="l">
              <a:lnSpc>
                <a:spcPts val="4680"/>
              </a:lnSpc>
            </a:pPr>
            <a:r>
              <a:rPr lang="en-US" sz="2600" b="true">
                <a:solidFill>
                  <a:srgbClr val="000000"/>
                </a:solidFill>
                <a:latin typeface="Canva Sans Bold"/>
                <a:ea typeface="Canva Sans Bold"/>
                <a:cs typeface="Canva Sans Bold"/>
                <a:sym typeface="Canva Sans Bold"/>
              </a:rPr>
              <a:t>1. Efficient Model Loading with Quantization</a:t>
            </a:r>
            <a:r>
              <a:rPr lang="en-US" sz="2600">
                <a:solidFill>
                  <a:srgbClr val="000000"/>
                </a:solidFill>
                <a:latin typeface="Canva Sans"/>
                <a:ea typeface="Canva Sans"/>
                <a:cs typeface="Canva Sans"/>
                <a:sym typeface="Canva Sans"/>
              </a:rPr>
              <a:t>   </a:t>
            </a:r>
          </a:p>
          <a:p>
            <a:pPr algn="l" marL="561341" indent="-280670" lvl="1">
              <a:lnSpc>
                <a:spcPts val="4680"/>
              </a:lnSpc>
              <a:buFont typeface="Arial"/>
              <a:buChar char="•"/>
            </a:pPr>
            <a:r>
              <a:rPr lang="en-US" sz="2600">
                <a:solidFill>
                  <a:srgbClr val="000000"/>
                </a:solidFill>
                <a:latin typeface="Canva Sans"/>
                <a:ea typeface="Canva Sans"/>
                <a:cs typeface="Canva Sans"/>
                <a:sym typeface="Canva Sans"/>
              </a:rPr>
              <a:t>Loaded models via unsloth wrapper</a:t>
            </a:r>
          </a:p>
          <a:p>
            <a:pPr algn="l" marL="561341" indent="-280670" lvl="1">
              <a:lnSpc>
                <a:spcPts val="4680"/>
              </a:lnSpc>
              <a:buFont typeface="Arial"/>
              <a:buChar char="•"/>
            </a:pPr>
            <a:r>
              <a:rPr lang="en-US" sz="2600">
                <a:solidFill>
                  <a:srgbClr val="000000"/>
                </a:solidFill>
                <a:latin typeface="Canva Sans"/>
                <a:ea typeface="Canva Sans"/>
                <a:cs typeface="Canva Sans"/>
                <a:sym typeface="Canva Sans"/>
              </a:rPr>
              <a:t>Used 4-bit quantization for memory efficiency</a:t>
            </a:r>
          </a:p>
          <a:p>
            <a:pPr algn="l" marL="561341" indent="-280670" lvl="1">
              <a:lnSpc>
                <a:spcPts val="4680"/>
              </a:lnSpc>
              <a:buFont typeface="Arial"/>
              <a:buChar char="•"/>
            </a:pPr>
            <a:r>
              <a:rPr lang="en-US" sz="2600">
                <a:solidFill>
                  <a:srgbClr val="000000"/>
                </a:solidFill>
                <a:latin typeface="Canva Sans"/>
                <a:ea typeface="Canva Sans"/>
                <a:cs typeface="Canva Sans"/>
                <a:sym typeface="Canva Sans"/>
              </a:rPr>
              <a:t>Handled long input sequences (2048 tokens)</a:t>
            </a:r>
          </a:p>
          <a:p>
            <a:pPr algn="l">
              <a:lnSpc>
                <a:spcPts val="4680"/>
              </a:lnSpc>
            </a:pPr>
          </a:p>
          <a:p>
            <a:pPr algn="l">
              <a:lnSpc>
                <a:spcPts val="4680"/>
              </a:lnSpc>
            </a:pPr>
            <a:r>
              <a:rPr lang="en-US" sz="2600">
                <a:solidFill>
                  <a:srgbClr val="000000"/>
                </a:solidFill>
                <a:latin typeface="Canva Sans"/>
                <a:ea typeface="Canva Sans"/>
                <a:cs typeface="Canva Sans"/>
                <a:sym typeface="Canva Sans"/>
              </a:rPr>
              <a:t> </a:t>
            </a:r>
            <a:r>
              <a:rPr lang="en-US" sz="2600" b="true">
                <a:solidFill>
                  <a:srgbClr val="000000"/>
                </a:solidFill>
                <a:latin typeface="Canva Sans Bold"/>
                <a:ea typeface="Canva Sans Bold"/>
                <a:cs typeface="Canva Sans Bold"/>
                <a:sym typeface="Canva Sans Bold"/>
              </a:rPr>
              <a:t>3</a:t>
            </a:r>
            <a:r>
              <a:rPr lang="en-US" sz="2600" b="true">
                <a:solidFill>
                  <a:srgbClr val="000000"/>
                </a:solidFill>
                <a:latin typeface="Canva Sans Bold"/>
                <a:ea typeface="Canva Sans Bold"/>
                <a:cs typeface="Canva Sans Bold"/>
                <a:sym typeface="Canva Sans Bold"/>
              </a:rPr>
              <a:t>. Hardware-Aware Optimization</a:t>
            </a:r>
          </a:p>
          <a:p>
            <a:pPr algn="l" marL="561341" indent="-280670" lvl="1">
              <a:lnSpc>
                <a:spcPts val="4680"/>
              </a:lnSpc>
              <a:buFont typeface="Arial"/>
              <a:buChar char="•"/>
            </a:pPr>
            <a:r>
              <a:rPr lang="en-US" sz="2600">
                <a:solidFill>
                  <a:srgbClr val="000000"/>
                </a:solidFill>
                <a:latin typeface="Canva Sans"/>
                <a:ea typeface="Canva Sans"/>
                <a:cs typeface="Canva Sans"/>
                <a:sym typeface="Canva Sans"/>
              </a:rPr>
              <a:t>Auto-detection of bf16/fp16 for training efficiency</a:t>
            </a:r>
          </a:p>
          <a:p>
            <a:pPr algn="l" marL="561341" indent="-280670" lvl="1">
              <a:lnSpc>
                <a:spcPts val="4680"/>
              </a:lnSpc>
              <a:buFont typeface="Arial"/>
              <a:buChar char="•"/>
            </a:pPr>
            <a:r>
              <a:rPr lang="en-US" sz="2600">
                <a:solidFill>
                  <a:srgbClr val="000000"/>
                </a:solidFill>
                <a:latin typeface="Canva Sans"/>
                <a:ea typeface="Canva Sans"/>
                <a:cs typeface="Canva Sans"/>
                <a:sym typeface="Canva Sans"/>
              </a:rPr>
              <a:t>Ensured stability across hardware platforms</a:t>
            </a:r>
          </a:p>
          <a:p>
            <a:pPr algn="l">
              <a:lnSpc>
                <a:spcPts val="3640"/>
              </a:lnSpc>
            </a:pPr>
          </a:p>
        </p:txBody>
      </p:sp>
      <p:sp>
        <p:nvSpPr>
          <p:cNvPr name="TextBox 4" id="4"/>
          <p:cNvSpPr txBox="true"/>
          <p:nvPr/>
        </p:nvSpPr>
        <p:spPr>
          <a:xfrm rot="0">
            <a:off x="9764610" y="2149154"/>
            <a:ext cx="7854120" cy="6450330"/>
          </a:xfrm>
          <a:prstGeom prst="rect">
            <a:avLst/>
          </a:prstGeom>
        </p:spPr>
        <p:txBody>
          <a:bodyPr anchor="t" rtlCol="false" tIns="0" lIns="0" bIns="0" rIns="0">
            <a:spAutoFit/>
          </a:bodyPr>
          <a:lstStyle/>
          <a:p>
            <a:pPr algn="l">
              <a:lnSpc>
                <a:spcPts val="4680"/>
              </a:lnSpc>
            </a:pPr>
            <a:r>
              <a:rPr lang="en-US" sz="2600" b="true">
                <a:solidFill>
                  <a:srgbClr val="000000"/>
                </a:solidFill>
                <a:latin typeface="Canva Sans Bold"/>
                <a:ea typeface="Canva Sans Bold"/>
                <a:cs typeface="Canva Sans Bold"/>
                <a:sym typeface="Canva Sans Bold"/>
              </a:rPr>
              <a:t>2. Secure </a:t>
            </a:r>
            <a:r>
              <a:rPr lang="en-US" sz="2600" b="true">
                <a:solidFill>
                  <a:srgbClr val="000000"/>
                </a:solidFill>
                <a:latin typeface="Canva Sans Bold"/>
                <a:ea typeface="Canva Sans Bold"/>
                <a:cs typeface="Canva Sans Bold"/>
                <a:sym typeface="Canva Sans Bold"/>
              </a:rPr>
              <a:t>API Integration for Training Tools</a:t>
            </a:r>
          </a:p>
          <a:p>
            <a:pPr algn="l" marL="561341" indent="-280670" lvl="1">
              <a:lnSpc>
                <a:spcPts val="4680"/>
              </a:lnSpc>
              <a:buFont typeface="Arial"/>
              <a:buChar char="•"/>
            </a:pPr>
            <a:r>
              <a:rPr lang="en-US" sz="2600">
                <a:solidFill>
                  <a:srgbClr val="000000"/>
                </a:solidFill>
                <a:latin typeface="Canva Sans"/>
                <a:ea typeface="Canva Sans"/>
                <a:cs typeface="Canva Sans"/>
                <a:sym typeface="Canva Sans"/>
              </a:rPr>
              <a:t>Secure integration with Hugging Face and W&amp;B</a:t>
            </a:r>
          </a:p>
          <a:p>
            <a:pPr algn="l" marL="561341" indent="-280670" lvl="1">
              <a:lnSpc>
                <a:spcPts val="4680"/>
              </a:lnSpc>
              <a:buFont typeface="Arial"/>
              <a:buChar char="•"/>
            </a:pPr>
            <a:r>
              <a:rPr lang="en-US" sz="2600">
                <a:solidFill>
                  <a:srgbClr val="000000"/>
                </a:solidFill>
                <a:latin typeface="Canva Sans"/>
                <a:ea typeface="Canva Sans"/>
                <a:cs typeface="Canva Sans"/>
                <a:sym typeface="Canva Sans"/>
              </a:rPr>
              <a:t>Live tracking of loss, learning rate, epoch metrics</a:t>
            </a:r>
          </a:p>
          <a:p>
            <a:pPr algn="l">
              <a:lnSpc>
                <a:spcPts val="4680"/>
              </a:lnSpc>
            </a:pPr>
          </a:p>
          <a:p>
            <a:pPr algn="l">
              <a:lnSpc>
                <a:spcPts val="4680"/>
              </a:lnSpc>
            </a:pPr>
            <a:r>
              <a:rPr lang="en-US" sz="2600" b="true">
                <a:solidFill>
                  <a:srgbClr val="000000"/>
                </a:solidFill>
                <a:latin typeface="Canva Sans Bold"/>
                <a:ea typeface="Canva Sans Bold"/>
                <a:cs typeface="Canva Sans Bold"/>
                <a:sym typeface="Canva Sans Bold"/>
              </a:rPr>
              <a:t>4. Instruction Tuning Pipeline</a:t>
            </a:r>
          </a:p>
          <a:p>
            <a:pPr algn="l" marL="561341" indent="-280670" lvl="1">
              <a:lnSpc>
                <a:spcPts val="4680"/>
              </a:lnSpc>
              <a:buFont typeface="Arial"/>
              <a:buChar char="•"/>
            </a:pPr>
            <a:r>
              <a:rPr lang="en-US" sz="2600">
                <a:solidFill>
                  <a:srgbClr val="000000"/>
                </a:solidFill>
                <a:latin typeface="Canva Sans"/>
                <a:ea typeface="Canva Sans"/>
                <a:cs typeface="Canva Sans"/>
                <a:sym typeface="Canva Sans"/>
              </a:rPr>
              <a:t>Fine-tuned with LoRA adapters (lightweight)</a:t>
            </a:r>
          </a:p>
          <a:p>
            <a:pPr algn="l" marL="561341" indent="-280670" lvl="1">
              <a:lnSpc>
                <a:spcPts val="4680"/>
              </a:lnSpc>
              <a:buFont typeface="Arial"/>
              <a:buChar char="•"/>
            </a:pPr>
            <a:r>
              <a:rPr lang="en-US" sz="2600">
                <a:solidFill>
                  <a:srgbClr val="000000"/>
                </a:solidFill>
                <a:latin typeface="Canva Sans"/>
                <a:ea typeface="Canva Sans"/>
                <a:cs typeface="Canva Sans"/>
                <a:sym typeface="Canva Sans"/>
              </a:rPr>
              <a:t>Medical datasets: PubMed, MIMIC, MedDialog</a:t>
            </a:r>
          </a:p>
          <a:p>
            <a:pPr algn="l" marL="561341" indent="-280670" lvl="1">
              <a:lnSpc>
                <a:spcPts val="4680"/>
              </a:lnSpc>
              <a:buFont typeface="Arial"/>
              <a:buChar char="•"/>
            </a:pPr>
            <a:r>
              <a:rPr lang="en-US" sz="2600">
                <a:solidFill>
                  <a:srgbClr val="000000"/>
                </a:solidFill>
                <a:latin typeface="Canva Sans"/>
                <a:ea typeface="Canva Sans"/>
                <a:cs typeface="Canva Sans"/>
                <a:sym typeface="Canva Sans"/>
              </a:rPr>
              <a:t>Prompt templates customized per task</a:t>
            </a:r>
          </a:p>
          <a:p>
            <a:pPr algn="l">
              <a:lnSpc>
                <a:spcPts val="4680"/>
              </a:lnSpc>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289880" y="1251585"/>
            <a:ext cx="7854120" cy="7631430"/>
          </a:xfrm>
          <a:prstGeom prst="rect">
            <a:avLst/>
          </a:prstGeom>
        </p:spPr>
        <p:txBody>
          <a:bodyPr anchor="t" rtlCol="false" tIns="0" lIns="0" bIns="0" rIns="0">
            <a:spAutoFit/>
          </a:bodyPr>
          <a:lstStyle/>
          <a:p>
            <a:pPr algn="l">
              <a:lnSpc>
                <a:spcPts val="4680"/>
              </a:lnSpc>
            </a:pPr>
            <a:r>
              <a:rPr lang="en-US" sz="2600" b="true">
                <a:solidFill>
                  <a:srgbClr val="000000"/>
                </a:solidFill>
                <a:latin typeface="Canva Sans Bold"/>
                <a:ea typeface="Canva Sans Bold"/>
                <a:cs typeface="Canva Sans Bold"/>
                <a:sym typeface="Canva Sans Bold"/>
              </a:rPr>
              <a:t>5. Custom Prompt Formatting for Instruction Tuning</a:t>
            </a:r>
          </a:p>
          <a:p>
            <a:pPr algn="l" marL="561341" indent="-280670" lvl="1">
              <a:lnSpc>
                <a:spcPts val="4680"/>
              </a:lnSpc>
              <a:buFont typeface="Arial"/>
              <a:buChar char="•"/>
            </a:pPr>
            <a:r>
              <a:rPr lang="en-US" sz="2600">
                <a:solidFill>
                  <a:srgbClr val="000000"/>
                </a:solidFill>
                <a:latin typeface="Canva Sans"/>
                <a:ea typeface="Canva Sans"/>
                <a:cs typeface="Canva Sans"/>
                <a:sym typeface="Canva Sans"/>
              </a:rPr>
              <a:t>Prompt structured with instruction, question, chain-of-thought, answer</a:t>
            </a:r>
          </a:p>
          <a:p>
            <a:pPr algn="l" marL="561341" indent="-280670" lvl="1">
              <a:lnSpc>
                <a:spcPts val="4680"/>
              </a:lnSpc>
              <a:buFont typeface="Arial"/>
              <a:buChar char="•"/>
            </a:pPr>
            <a:r>
              <a:rPr lang="en-US" sz="2600">
                <a:solidFill>
                  <a:srgbClr val="000000"/>
                </a:solidFill>
                <a:latin typeface="Canva Sans"/>
                <a:ea typeface="Canva Sans"/>
                <a:cs typeface="Canva Sans"/>
                <a:sym typeface="Canva Sans"/>
              </a:rPr>
              <a:t>Tags like &lt;think&gt; guided logical multi-step generation</a:t>
            </a:r>
          </a:p>
          <a:p>
            <a:pPr algn="l">
              <a:lnSpc>
                <a:spcPts val="4680"/>
              </a:lnSpc>
            </a:pPr>
          </a:p>
          <a:p>
            <a:pPr algn="l">
              <a:lnSpc>
                <a:spcPts val="4680"/>
              </a:lnSpc>
            </a:pPr>
            <a:r>
              <a:rPr lang="en-US" sz="2600" b="true">
                <a:solidFill>
                  <a:srgbClr val="000000"/>
                </a:solidFill>
                <a:latin typeface="Canva Sans Bold"/>
                <a:ea typeface="Canva Sans Bold"/>
                <a:cs typeface="Canva Sans Bold"/>
                <a:sym typeface="Canva Sans Bold"/>
              </a:rPr>
              <a:t>6. LoRA Integration for Lightweight Fine-Tuning</a:t>
            </a:r>
          </a:p>
          <a:p>
            <a:pPr algn="l" marL="561341" indent="-280670" lvl="1">
              <a:lnSpc>
                <a:spcPts val="4680"/>
              </a:lnSpc>
              <a:buFont typeface="Arial"/>
              <a:buChar char="•"/>
            </a:pPr>
            <a:r>
              <a:rPr lang="en-US" sz="2600">
                <a:solidFill>
                  <a:srgbClr val="000000"/>
                </a:solidFill>
                <a:latin typeface="Canva Sans"/>
                <a:ea typeface="Canva Sans"/>
                <a:cs typeface="Canva Sans"/>
                <a:sym typeface="Canva Sans"/>
              </a:rPr>
              <a:t>Used LoRA for memory-efficient fine-tuning</a:t>
            </a:r>
          </a:p>
          <a:p>
            <a:pPr algn="l" marL="561341" indent="-280670" lvl="1">
              <a:lnSpc>
                <a:spcPts val="4680"/>
              </a:lnSpc>
              <a:buFont typeface="Arial"/>
              <a:buChar char="•"/>
            </a:pPr>
            <a:r>
              <a:rPr lang="en-US" sz="2600">
                <a:solidFill>
                  <a:srgbClr val="000000"/>
                </a:solidFill>
                <a:latin typeface="Canva Sans"/>
                <a:ea typeface="Canva Sans"/>
                <a:cs typeface="Canva Sans"/>
                <a:sym typeface="Canva Sans"/>
              </a:rPr>
              <a:t>Focused on key transformer modules (q/k/v/o_proj, gate, up/down_proj)</a:t>
            </a:r>
          </a:p>
          <a:p>
            <a:pPr algn="l" marL="561341" indent="-280670" lvl="1">
              <a:lnSpc>
                <a:spcPts val="4680"/>
              </a:lnSpc>
              <a:buFont typeface="Arial"/>
              <a:buChar char="•"/>
            </a:pPr>
            <a:r>
              <a:rPr lang="en-US" sz="2600">
                <a:solidFill>
                  <a:srgbClr val="000000"/>
                </a:solidFill>
                <a:latin typeface="Canva Sans"/>
                <a:ea typeface="Canva Sans"/>
                <a:cs typeface="Canva Sans"/>
                <a:sym typeface="Canva Sans"/>
              </a:rPr>
              <a:t>Enabled training on consumer-grade GPUs</a:t>
            </a:r>
          </a:p>
          <a:p>
            <a:pPr algn="l">
              <a:lnSpc>
                <a:spcPts val="4680"/>
              </a:lnSpc>
            </a:pPr>
          </a:p>
        </p:txBody>
      </p:sp>
      <p:sp>
        <p:nvSpPr>
          <p:cNvPr name="TextBox 3" id="3"/>
          <p:cNvSpPr txBox="true"/>
          <p:nvPr/>
        </p:nvSpPr>
        <p:spPr>
          <a:xfrm rot="0">
            <a:off x="9971479" y="2596316"/>
            <a:ext cx="7854120" cy="4678680"/>
          </a:xfrm>
          <a:prstGeom prst="rect">
            <a:avLst/>
          </a:prstGeom>
        </p:spPr>
        <p:txBody>
          <a:bodyPr anchor="t" rtlCol="false" tIns="0" lIns="0" bIns="0" rIns="0">
            <a:spAutoFit/>
          </a:bodyPr>
          <a:lstStyle/>
          <a:p>
            <a:pPr algn="l">
              <a:lnSpc>
                <a:spcPts val="4680"/>
              </a:lnSpc>
            </a:pPr>
            <a:r>
              <a:rPr lang="en-US" sz="2600" b="true">
                <a:solidFill>
                  <a:srgbClr val="000000"/>
                </a:solidFill>
                <a:latin typeface="Canva Sans Bold"/>
                <a:ea typeface="Canva Sans Bold"/>
                <a:cs typeface="Canva Sans Bold"/>
                <a:sym typeface="Canva Sans Bold"/>
              </a:rPr>
              <a:t>7. Fine-Tuning with SFTTrainer</a:t>
            </a:r>
          </a:p>
          <a:p>
            <a:pPr algn="l" marL="561341" indent="-280670" lvl="1">
              <a:lnSpc>
                <a:spcPts val="4680"/>
              </a:lnSpc>
              <a:buFont typeface="Arial"/>
              <a:buChar char="•"/>
            </a:pPr>
            <a:r>
              <a:rPr lang="en-US" sz="2600">
                <a:solidFill>
                  <a:srgbClr val="000000"/>
                </a:solidFill>
                <a:latin typeface="Canva Sans"/>
                <a:ea typeface="Canva Sans"/>
                <a:cs typeface="Canva Sans"/>
                <a:sym typeface="Canva Sans"/>
              </a:rPr>
              <a:t>Trainer: SFTTrainer with gradient accumulation</a:t>
            </a:r>
          </a:p>
          <a:p>
            <a:pPr algn="l" marL="561341" indent="-280670" lvl="1">
              <a:lnSpc>
                <a:spcPts val="4680"/>
              </a:lnSpc>
              <a:buFont typeface="Arial"/>
              <a:buChar char="•"/>
            </a:pPr>
            <a:r>
              <a:rPr lang="en-US" sz="2600">
                <a:solidFill>
                  <a:srgbClr val="000000"/>
                </a:solidFill>
                <a:latin typeface="Canva Sans"/>
                <a:ea typeface="Canva Sans"/>
                <a:cs typeface="Canva Sans"/>
                <a:sym typeface="Canva Sans"/>
              </a:rPr>
              <a:t>Eval every 10 steps with learning rate scheduling</a:t>
            </a:r>
          </a:p>
          <a:p>
            <a:pPr algn="l" marL="561341" indent="-280670" lvl="1">
              <a:lnSpc>
                <a:spcPts val="4680"/>
              </a:lnSpc>
              <a:buFont typeface="Arial"/>
              <a:buChar char="•"/>
            </a:pPr>
            <a:r>
              <a:rPr lang="en-US" sz="2600">
                <a:solidFill>
                  <a:srgbClr val="000000"/>
                </a:solidFill>
                <a:latin typeface="Canva Sans"/>
                <a:ea typeface="Canva Sans"/>
                <a:cs typeface="Canva Sans"/>
                <a:sym typeface="Canva Sans"/>
              </a:rPr>
              <a:t>Logged training stats with Weights &amp; Biases for full transparency</a:t>
            </a:r>
          </a:p>
          <a:p>
            <a:pPr algn="l">
              <a:lnSpc>
                <a:spcPts val="4680"/>
              </a:lnSpc>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1575435"/>
          <a:ext cx="15534765" cy="8530173"/>
        </p:xfrm>
        <a:graphic>
          <a:graphicData uri="http://schemas.openxmlformats.org/drawingml/2006/table">
            <a:tbl>
              <a:tblPr/>
              <a:tblGrid>
                <a:gridCol w="1869587"/>
                <a:gridCol w="2488520"/>
                <a:gridCol w="2909682"/>
                <a:gridCol w="2944185"/>
                <a:gridCol w="2831069"/>
                <a:gridCol w="2491722"/>
              </a:tblGrid>
              <a:tr h="1186399">
                <a:tc>
                  <a:txBody>
                    <a:bodyPr anchor="t" rtlCol="false"/>
                    <a:lstStyle/>
                    <a:p>
                      <a:pPr algn="ctr">
                        <a:lnSpc>
                          <a:spcPts val="2782"/>
                        </a:lnSpc>
                        <a:defRPr/>
                      </a:pPr>
                      <a:r>
                        <a:rPr lang="en-US" sz="1987" b="true">
                          <a:solidFill>
                            <a:srgbClr val="000000"/>
                          </a:solidFill>
                          <a:latin typeface="Arimo Bold"/>
                          <a:ea typeface="Arimo Bold"/>
                          <a:cs typeface="Arimo Bold"/>
                          <a:sym typeface="Arimo Bold"/>
                        </a:rPr>
                        <a:t>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b="true">
                          <a:solidFill>
                            <a:srgbClr val="000000"/>
                          </a:solidFill>
                          <a:latin typeface="Arimo Bold"/>
                          <a:ea typeface="Arimo Bold"/>
                          <a:cs typeface="Arimo Bold"/>
                          <a:sym typeface="Arimo Bold"/>
                        </a:rPr>
                        <a:t>Targeted Problem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b="true">
                          <a:solidFill>
                            <a:srgbClr val="000000"/>
                          </a:solidFill>
                          <a:latin typeface="Arimo Bold"/>
                          <a:ea typeface="Arimo Bold"/>
                          <a:cs typeface="Arimo Bold"/>
                          <a:sym typeface="Arimo Bold"/>
                        </a:rPr>
                        <a:t>Features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b="true">
                          <a:solidFill>
                            <a:srgbClr val="000000"/>
                          </a:solidFill>
                          <a:latin typeface="Arimo Bold"/>
                          <a:ea typeface="Arimo Bold"/>
                          <a:cs typeface="Arimo Bold"/>
                          <a:sym typeface="Arimo Bold"/>
                        </a:rPr>
                        <a:t>Approach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b="true">
                          <a:solidFill>
                            <a:srgbClr val="000000"/>
                          </a:solidFill>
                          <a:latin typeface="Arimo Bold"/>
                          <a:ea typeface="Arimo Bold"/>
                          <a:cs typeface="Arimo Bold"/>
                          <a:sym typeface="Arimo Bold"/>
                        </a:rPr>
                        <a:t>Strengths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b="true">
                          <a:solidFill>
                            <a:srgbClr val="000000"/>
                          </a:solidFill>
                          <a:latin typeface="Arimo Bold"/>
                          <a:ea typeface="Arimo Bold"/>
                          <a:cs typeface="Arimo Bold"/>
                          <a:sym typeface="Arimo Bold"/>
                        </a:rPr>
                        <a:t>Limitations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40405">
                <a:tc>
                  <a:txBody>
                    <a:bodyPr anchor="t" rtlCol="false"/>
                    <a:lstStyle/>
                    <a:p>
                      <a:pPr algn="ctr">
                        <a:lnSpc>
                          <a:spcPts val="2782"/>
                        </a:lnSpc>
                        <a:defRPr/>
                      </a:pPr>
                      <a:r>
                        <a:rPr lang="en-US" sz="1987">
                          <a:solidFill>
                            <a:srgbClr val="000000"/>
                          </a:solidFill>
                          <a:latin typeface="Arimo"/>
                          <a:ea typeface="Arimo"/>
                          <a:cs typeface="Arimo"/>
                          <a:sym typeface="Arimo"/>
                        </a:rPr>
                        <a:t>MedLLaMA3-8B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Medical QA &amp; reasoning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Biomedical pretraining, long context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Pretrained on curated clinical corpora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High accuracy, strong domain fluency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Large model, resource-intensive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40405">
                <a:tc>
                  <a:txBody>
                    <a:bodyPr anchor="t" rtlCol="false"/>
                    <a:lstStyle/>
                    <a:p>
                      <a:pPr algn="ctr">
                        <a:lnSpc>
                          <a:spcPts val="2782"/>
                        </a:lnSpc>
                        <a:defRPr/>
                      </a:pPr>
                      <a:r>
                        <a:rPr lang="en-US" sz="1987">
                          <a:solidFill>
                            <a:srgbClr val="000000"/>
                          </a:solidFill>
                          <a:latin typeface="Arimo"/>
                          <a:ea typeface="Arimo"/>
                          <a:cs typeface="Arimo"/>
                          <a:sym typeface="Arimo"/>
                        </a:rPr>
                        <a:t>BioMistral-7B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Diagnosis, summarization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Compact, instruction-tuned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Biomedical fine-tuning + optimization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Balanced size and performance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Slightly behind SOTA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36159">
                <a:tc>
                  <a:txBody>
                    <a:bodyPr anchor="t" rtlCol="false"/>
                    <a:lstStyle/>
                    <a:p>
                      <a:pPr algn="ctr">
                        <a:lnSpc>
                          <a:spcPts val="2782"/>
                        </a:lnSpc>
                        <a:defRPr/>
                      </a:pPr>
                      <a:r>
                        <a:rPr lang="en-US" sz="1987">
                          <a:solidFill>
                            <a:srgbClr val="000000"/>
                          </a:solidFill>
                          <a:latin typeface="Arimo"/>
                          <a:ea typeface="Arimo"/>
                          <a:cs typeface="Arimo"/>
                          <a:sym typeface="Arimo"/>
                        </a:rPr>
                        <a:t>MedAlpaca-7B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Medical dialogue, QA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Alpaca-tuned on health queries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Early fine-tuning from general LLM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Open-source pioneer in domain LLMs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Outdated base 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40405">
                <a:tc>
                  <a:txBody>
                    <a:bodyPr anchor="t" rtlCol="false"/>
                    <a:lstStyle/>
                    <a:p>
                      <a:pPr algn="ctr">
                        <a:lnSpc>
                          <a:spcPts val="2782"/>
                        </a:lnSpc>
                        <a:defRPr/>
                      </a:pPr>
                      <a:r>
                        <a:rPr lang="en-US" sz="1987">
                          <a:solidFill>
                            <a:srgbClr val="000000"/>
                          </a:solidFill>
                          <a:latin typeface="Arimo"/>
                          <a:ea typeface="Arimo"/>
                          <a:cs typeface="Arimo"/>
                          <a:sym typeface="Arimo"/>
                        </a:rPr>
                        <a:t>Gemma-7B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Medical QA, differential diagnosis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Lightweight, Google-backed, fast inference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LoRA fine-tuning, custom prompts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Strong adaptability, efficient training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Needs tuning for high accuracy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86399">
                <a:tc>
                  <a:txBody>
                    <a:bodyPr anchor="t" rtlCol="false"/>
                    <a:lstStyle/>
                    <a:p>
                      <a:pPr algn="ctr">
                        <a:lnSpc>
                          <a:spcPts val="2782"/>
                        </a:lnSpc>
                        <a:defRPr/>
                      </a:pPr>
                      <a:r>
                        <a:rPr lang="en-US" sz="1987">
                          <a:solidFill>
                            <a:srgbClr val="000000"/>
                          </a:solidFill>
                          <a:latin typeface="Arimo"/>
                          <a:ea typeface="Arimo"/>
                          <a:cs typeface="Arimo"/>
                          <a:sym typeface="Arimo"/>
                        </a:rPr>
                        <a:t>DeepSeek-R1-8B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Clinical reasoning, MedQA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Distilled, efficient, generalist 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Instruction + LoRA fine-tuned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Lightweight, scalable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2"/>
                        </a:lnSpc>
                        <a:defRPr/>
                      </a:pPr>
                      <a:r>
                        <a:rPr lang="en-US" sz="1987">
                          <a:solidFill>
                            <a:srgbClr val="000000"/>
                          </a:solidFill>
                          <a:latin typeface="Arimo"/>
                          <a:ea typeface="Arimo"/>
                          <a:cs typeface="Arimo"/>
                          <a:sym typeface="Arimo"/>
                        </a:rPr>
                        <a:t>Not domain-pretrained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028700" y="962025"/>
            <a:ext cx="4366468" cy="613410"/>
          </a:xfrm>
          <a:prstGeom prst="rect">
            <a:avLst/>
          </a:prstGeom>
        </p:spPr>
        <p:txBody>
          <a:bodyPr anchor="t" rtlCol="false" tIns="0" lIns="0" bIns="0" rIns="0">
            <a:spAutoFit/>
          </a:bodyPr>
          <a:lstStyle/>
          <a:p>
            <a:pPr algn="ctr">
              <a:lnSpc>
                <a:spcPts val="5040"/>
              </a:lnSpc>
            </a:pPr>
            <a:r>
              <a:rPr lang="en-US" sz="3600" b="true">
                <a:solidFill>
                  <a:srgbClr val="000000"/>
                </a:solidFill>
                <a:latin typeface="Canva Sans Bold"/>
                <a:ea typeface="Canva Sans Bold"/>
                <a:cs typeface="Canva Sans Bold"/>
                <a:sym typeface="Canva Sans Bold"/>
              </a:rPr>
              <a:t>Model Comparision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781455" y="1969955"/>
            <a:ext cx="12165971" cy="7603732"/>
          </a:xfrm>
          <a:custGeom>
            <a:avLst/>
            <a:gdLst/>
            <a:ahLst/>
            <a:cxnLst/>
            <a:rect r="r" b="b" t="t" l="l"/>
            <a:pathLst>
              <a:path h="7603732" w="12165971">
                <a:moveTo>
                  <a:pt x="0" y="0"/>
                </a:moveTo>
                <a:lnTo>
                  <a:pt x="12165971" y="0"/>
                </a:lnTo>
                <a:lnTo>
                  <a:pt x="12165971" y="7603732"/>
                </a:lnTo>
                <a:lnTo>
                  <a:pt x="0" y="7603732"/>
                </a:lnTo>
                <a:lnTo>
                  <a:pt x="0" y="0"/>
                </a:lnTo>
                <a:close/>
              </a:path>
            </a:pathLst>
          </a:custGeom>
          <a:blipFill>
            <a:blip r:embed="rId2"/>
            <a:stretch>
              <a:fillRect l="0" t="0" r="0" b="0"/>
            </a:stretch>
          </a:blipFill>
        </p:spPr>
      </p:sp>
      <p:sp>
        <p:nvSpPr>
          <p:cNvPr name="TextBox 3" id="3"/>
          <p:cNvSpPr txBox="true"/>
          <p:nvPr/>
        </p:nvSpPr>
        <p:spPr>
          <a:xfrm rot="0">
            <a:off x="363486" y="648961"/>
            <a:ext cx="6500954" cy="711852"/>
          </a:xfrm>
          <a:prstGeom prst="rect">
            <a:avLst/>
          </a:prstGeom>
        </p:spPr>
        <p:txBody>
          <a:bodyPr anchor="t" rtlCol="false" tIns="0" lIns="0" bIns="0" rIns="0">
            <a:spAutoFit/>
          </a:bodyPr>
          <a:lstStyle/>
          <a:p>
            <a:pPr algn="ctr">
              <a:lnSpc>
                <a:spcPts val="5509"/>
              </a:lnSpc>
              <a:spcBef>
                <a:spcPct val="0"/>
              </a:spcBef>
            </a:pPr>
            <a:r>
              <a:rPr lang="en-US" b="true" sz="4387">
                <a:solidFill>
                  <a:srgbClr val="000000"/>
                </a:solidFill>
                <a:latin typeface="Arimo Bold"/>
                <a:ea typeface="Arimo Bold"/>
                <a:cs typeface="Arimo Bold"/>
                <a:sym typeface="Arimo Bold"/>
              </a:rPr>
              <a:t>Machine learning model</a:t>
            </a:r>
          </a:p>
        </p:txBody>
      </p:sp>
      <p:sp>
        <p:nvSpPr>
          <p:cNvPr name="TextBox 4" id="4"/>
          <p:cNvSpPr txBox="true"/>
          <p:nvPr/>
        </p:nvSpPr>
        <p:spPr>
          <a:xfrm rot="0">
            <a:off x="13228970" y="2592881"/>
            <a:ext cx="3825127" cy="524426"/>
          </a:xfrm>
          <a:prstGeom prst="rect">
            <a:avLst/>
          </a:prstGeom>
        </p:spPr>
        <p:txBody>
          <a:bodyPr anchor="t" rtlCol="false" tIns="0" lIns="0" bIns="0" rIns="0">
            <a:spAutoFit/>
          </a:bodyPr>
          <a:lstStyle/>
          <a:p>
            <a:pPr algn="ctr">
              <a:lnSpc>
                <a:spcPts val="4183"/>
              </a:lnSpc>
              <a:spcBef>
                <a:spcPct val="0"/>
              </a:spcBef>
            </a:pPr>
            <a:r>
              <a:rPr lang="en-US" b="true" sz="3331">
                <a:solidFill>
                  <a:srgbClr val="000000"/>
                </a:solidFill>
                <a:latin typeface="Arimo Bold"/>
                <a:ea typeface="Arimo Bold"/>
                <a:cs typeface="Arimo Bold"/>
                <a:sym typeface="Arimo Bold"/>
              </a:rPr>
              <a:t>MedAlpaca</a:t>
            </a:r>
          </a:p>
        </p:txBody>
      </p:sp>
      <p:sp>
        <p:nvSpPr>
          <p:cNvPr name="TextBox 5" id="5"/>
          <p:cNvSpPr txBox="true"/>
          <p:nvPr/>
        </p:nvSpPr>
        <p:spPr>
          <a:xfrm rot="0">
            <a:off x="13729702" y="3765008"/>
            <a:ext cx="2538572" cy="547490"/>
          </a:xfrm>
          <a:prstGeom prst="rect">
            <a:avLst/>
          </a:prstGeom>
        </p:spPr>
        <p:txBody>
          <a:bodyPr anchor="t" rtlCol="false" tIns="0" lIns="0" bIns="0" rIns="0">
            <a:spAutoFit/>
          </a:bodyPr>
          <a:lstStyle/>
          <a:p>
            <a:pPr algn="ctr">
              <a:lnSpc>
                <a:spcPts val="4254"/>
              </a:lnSpc>
              <a:spcBef>
                <a:spcPct val="0"/>
              </a:spcBef>
            </a:pPr>
            <a:r>
              <a:rPr lang="en-US" b="true" sz="3387">
                <a:solidFill>
                  <a:srgbClr val="000000"/>
                </a:solidFill>
                <a:latin typeface="Arimo Bold"/>
                <a:ea typeface="Arimo Bold"/>
                <a:cs typeface="Arimo Bold"/>
                <a:sym typeface="Arimo Bold"/>
              </a:rPr>
              <a:t>Gemma</a:t>
            </a:r>
          </a:p>
        </p:txBody>
      </p:sp>
      <p:sp>
        <p:nvSpPr>
          <p:cNvPr name="TextBox 6" id="6"/>
          <p:cNvSpPr txBox="true"/>
          <p:nvPr/>
        </p:nvSpPr>
        <p:spPr>
          <a:xfrm rot="0">
            <a:off x="13729702" y="4960198"/>
            <a:ext cx="2538572" cy="547490"/>
          </a:xfrm>
          <a:prstGeom prst="rect">
            <a:avLst/>
          </a:prstGeom>
        </p:spPr>
        <p:txBody>
          <a:bodyPr anchor="t" rtlCol="false" tIns="0" lIns="0" bIns="0" rIns="0">
            <a:spAutoFit/>
          </a:bodyPr>
          <a:lstStyle/>
          <a:p>
            <a:pPr algn="ctr">
              <a:lnSpc>
                <a:spcPts val="4254"/>
              </a:lnSpc>
              <a:spcBef>
                <a:spcPct val="0"/>
              </a:spcBef>
            </a:pPr>
            <a:r>
              <a:rPr lang="en-US" b="true" sz="3387">
                <a:solidFill>
                  <a:srgbClr val="000000"/>
                </a:solidFill>
                <a:latin typeface="Arimo Bold"/>
                <a:ea typeface="Arimo Bold"/>
                <a:cs typeface="Arimo Bold"/>
                <a:sym typeface="Arimo Bold"/>
              </a:rPr>
              <a:t>Deepseek</a:t>
            </a:r>
          </a:p>
        </p:txBody>
      </p:sp>
      <p:sp>
        <p:nvSpPr>
          <p:cNvPr name="TextBox 7" id="7"/>
          <p:cNvSpPr txBox="true"/>
          <p:nvPr/>
        </p:nvSpPr>
        <p:spPr>
          <a:xfrm rot="0">
            <a:off x="13361459" y="6155388"/>
            <a:ext cx="3560150" cy="547490"/>
          </a:xfrm>
          <a:prstGeom prst="rect">
            <a:avLst/>
          </a:prstGeom>
        </p:spPr>
        <p:txBody>
          <a:bodyPr anchor="t" rtlCol="false" tIns="0" lIns="0" bIns="0" rIns="0">
            <a:spAutoFit/>
          </a:bodyPr>
          <a:lstStyle/>
          <a:p>
            <a:pPr algn="ctr">
              <a:lnSpc>
                <a:spcPts val="4254"/>
              </a:lnSpc>
              <a:spcBef>
                <a:spcPct val="0"/>
              </a:spcBef>
            </a:pPr>
            <a:r>
              <a:rPr lang="en-US" b="true" sz="3387">
                <a:solidFill>
                  <a:srgbClr val="000000"/>
                </a:solidFill>
                <a:latin typeface="Arimo Bold"/>
                <a:ea typeface="Arimo Bold"/>
                <a:cs typeface="Arimo Bold"/>
                <a:sym typeface="Arimo Bold"/>
              </a:rPr>
              <a:t>Medllama 3- 8B</a:t>
            </a:r>
          </a:p>
        </p:txBody>
      </p:sp>
      <p:sp>
        <p:nvSpPr>
          <p:cNvPr name="TextBox 8" id="8"/>
          <p:cNvSpPr txBox="true"/>
          <p:nvPr/>
        </p:nvSpPr>
        <p:spPr>
          <a:xfrm rot="0">
            <a:off x="13729702" y="7350578"/>
            <a:ext cx="3005692" cy="547490"/>
          </a:xfrm>
          <a:prstGeom prst="rect">
            <a:avLst/>
          </a:prstGeom>
        </p:spPr>
        <p:txBody>
          <a:bodyPr anchor="t" rtlCol="false" tIns="0" lIns="0" bIns="0" rIns="0">
            <a:spAutoFit/>
          </a:bodyPr>
          <a:lstStyle/>
          <a:p>
            <a:pPr algn="ctr">
              <a:lnSpc>
                <a:spcPts val="4254"/>
              </a:lnSpc>
              <a:spcBef>
                <a:spcPct val="0"/>
              </a:spcBef>
            </a:pPr>
            <a:r>
              <a:rPr lang="en-US" b="true" sz="3387">
                <a:solidFill>
                  <a:srgbClr val="000000"/>
                </a:solidFill>
                <a:latin typeface="Arimo Bold"/>
                <a:ea typeface="Arimo Bold"/>
                <a:cs typeface="Arimo Bold"/>
                <a:sym typeface="Arimo Bold"/>
              </a:rPr>
              <a:t>Biomistral 7B</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DAGj0tBc5s0</dc:identifier>
  <dcterms:modified xsi:type="dcterms:W3CDTF">2011-08-01T06:04:30Z</dcterms:modified>
  <cp:revision>1</cp:revision>
  <dc:title>- Machine learning model</dc:title>
</cp:coreProperties>
</file>